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3.xml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1.xml"/>
  <Override ContentType="application/vnd.ms-office.drawingml.diagramDrawing+xml" PartName="/ppt/diagrams/drawing3.xml"/>
  <Override ContentType="application/vnd.openxmlformats-officedocument.theme+xml" PartName="/ppt/theme/theme1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drawingml.diagramLayout+xml" PartName="/ppt/diagrams/layout3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3.xml"/>
  <Override ContentType="application/vnd.openxmlformats-officedocument.drawingml.diagramColors+xml" PartName="/ppt/diagrams/colors2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4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6644D-521E-4786-B63E-1551FC7DB8F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E21B19-22D1-468B-B9F8-06CFEBC67439}">
      <dgm:prSet phldrT="[Text]"/>
      <dgm:spPr/>
      <dgm:t>
        <a:bodyPr/>
        <a:lstStyle/>
        <a:p>
          <a:r>
            <a:rPr lang="en-US" b="1" dirty="0" smtClean="0"/>
            <a:t>LEVELS OF ANALYSIS IN OB</a:t>
          </a:r>
          <a:endParaRPr lang="en-US" b="1" dirty="0"/>
        </a:p>
      </dgm:t>
    </dgm:pt>
    <dgm:pt modelId="{FB3D3D28-1094-4D08-A065-8BD37068484A}" type="parTrans" cxnId="{CB30E9C1-D569-407E-9AB7-9245515F5A7D}">
      <dgm:prSet/>
      <dgm:spPr/>
      <dgm:t>
        <a:bodyPr/>
        <a:lstStyle/>
        <a:p>
          <a:endParaRPr lang="en-US"/>
        </a:p>
      </dgm:t>
    </dgm:pt>
    <dgm:pt modelId="{77F042AF-5D4E-4539-9082-045539884379}" type="sibTrans" cxnId="{CB30E9C1-D569-407E-9AB7-9245515F5A7D}">
      <dgm:prSet/>
      <dgm:spPr/>
      <dgm:t>
        <a:bodyPr/>
        <a:lstStyle/>
        <a:p>
          <a:endParaRPr lang="en-US"/>
        </a:p>
      </dgm:t>
    </dgm:pt>
    <dgm:pt modelId="{D686CC84-CE9A-493B-AA26-4F1AEF8E6F93}">
      <dgm:prSet phldrT="[Text]"/>
      <dgm:spPr/>
      <dgm:t>
        <a:bodyPr/>
        <a:lstStyle/>
        <a:p>
          <a:pPr algn="ctr"/>
          <a:r>
            <a:rPr lang="en-US" b="1" dirty="0" smtClean="0"/>
            <a:t>INDIVIDUAL LEVEL</a:t>
          </a:r>
        </a:p>
        <a:p>
          <a:pPr algn="ctr"/>
          <a:r>
            <a:rPr lang="en-US" altLang="zh-CN" dirty="0" smtClean="0"/>
            <a:t>values, attitudes, perception, and learning </a:t>
          </a:r>
        </a:p>
        <a:p>
          <a:pPr algn="ctr"/>
          <a:r>
            <a:rPr lang="en-US" altLang="zh-CN" dirty="0" smtClean="0"/>
            <a:t>the role of personality and emotions</a:t>
          </a:r>
        </a:p>
        <a:p>
          <a:pPr algn="ctr"/>
          <a:r>
            <a:rPr lang="en-US" altLang="zh-CN" dirty="0" smtClean="0"/>
            <a:t>motivation issues</a:t>
          </a:r>
          <a:endParaRPr lang="en-US" dirty="0"/>
        </a:p>
      </dgm:t>
    </dgm:pt>
    <dgm:pt modelId="{25FBB3FA-D450-435B-AF1A-0084958FDB92}" type="parTrans" cxnId="{4931FA71-E2BE-4970-8143-7DD16A2A5885}">
      <dgm:prSet/>
      <dgm:spPr/>
      <dgm:t>
        <a:bodyPr/>
        <a:lstStyle/>
        <a:p>
          <a:endParaRPr lang="en-US"/>
        </a:p>
      </dgm:t>
    </dgm:pt>
    <dgm:pt modelId="{453CA2E0-094E-40DE-9E49-9D04BAD01902}" type="sibTrans" cxnId="{4931FA71-E2BE-4970-8143-7DD16A2A5885}">
      <dgm:prSet/>
      <dgm:spPr/>
      <dgm:t>
        <a:bodyPr/>
        <a:lstStyle/>
        <a:p>
          <a:endParaRPr lang="en-US"/>
        </a:p>
      </dgm:t>
    </dgm:pt>
    <dgm:pt modelId="{503BD000-2E43-4290-85C7-A782E9E66F2A}">
      <dgm:prSet phldrT="[Text]" custT="1"/>
      <dgm:spPr/>
      <dgm:t>
        <a:bodyPr/>
        <a:lstStyle/>
        <a:p>
          <a:r>
            <a:rPr lang="en-US" sz="2400" b="1" dirty="0" smtClean="0"/>
            <a:t>GROUP LEVEL</a:t>
          </a:r>
        </a:p>
        <a:p>
          <a:r>
            <a:rPr lang="en-US" altLang="zh-CN" sz="2000" dirty="0" smtClean="0"/>
            <a:t>Ways to make teams more effective</a:t>
          </a:r>
        </a:p>
        <a:p>
          <a:r>
            <a:rPr lang="en-US" altLang="zh-CN" sz="2000" dirty="0" smtClean="0"/>
            <a:t>Communication issues and group decision making</a:t>
          </a:r>
        </a:p>
        <a:p>
          <a:r>
            <a:rPr lang="en-US" altLang="zh-CN" sz="2000" dirty="0" smtClean="0"/>
            <a:t>Leadership, trust, power, politics, conflict and negotiation</a:t>
          </a:r>
          <a:endParaRPr lang="en-US" sz="2000" b="1" dirty="0"/>
        </a:p>
      </dgm:t>
    </dgm:pt>
    <dgm:pt modelId="{B657510F-8E72-452E-BF3F-0633803E1481}" type="parTrans" cxnId="{69604EEC-0CEA-4E85-BEFC-2579842C7A44}">
      <dgm:prSet/>
      <dgm:spPr/>
      <dgm:t>
        <a:bodyPr/>
        <a:lstStyle/>
        <a:p>
          <a:endParaRPr lang="en-US"/>
        </a:p>
      </dgm:t>
    </dgm:pt>
    <dgm:pt modelId="{DD2F5436-F188-4B60-81CB-2DDC64A48E98}" type="sibTrans" cxnId="{69604EEC-0CEA-4E85-BEFC-2579842C7A44}">
      <dgm:prSet/>
      <dgm:spPr/>
      <dgm:t>
        <a:bodyPr/>
        <a:lstStyle/>
        <a:p>
          <a:endParaRPr lang="en-US"/>
        </a:p>
      </dgm:t>
    </dgm:pt>
    <dgm:pt modelId="{2140EA16-031E-432C-A082-92A4AFEEDADC}">
      <dgm:prSet phldrT="[Text]" custT="1"/>
      <dgm:spPr/>
      <dgm:t>
        <a:bodyPr/>
        <a:lstStyle/>
        <a:p>
          <a:r>
            <a:rPr lang="en-US" sz="2800" b="1" dirty="0" smtClean="0"/>
            <a:t>ORGANIZATION LEVEL</a:t>
          </a:r>
        </a:p>
        <a:p>
          <a:r>
            <a:rPr lang="en-US" altLang="zh-CN" sz="2400" dirty="0" smtClean="0"/>
            <a:t>Culture, structure, Strategy, Organizational Change</a:t>
          </a:r>
          <a:endParaRPr lang="en-US" sz="2400" dirty="0"/>
        </a:p>
      </dgm:t>
    </dgm:pt>
    <dgm:pt modelId="{FCA0699D-61F7-4ED0-9686-D472FA9ECCE6}" type="parTrans" cxnId="{0960C39B-39F2-4D5E-8D11-D63B35F76ECB}">
      <dgm:prSet/>
      <dgm:spPr/>
      <dgm:t>
        <a:bodyPr/>
        <a:lstStyle/>
        <a:p>
          <a:endParaRPr lang="en-US"/>
        </a:p>
      </dgm:t>
    </dgm:pt>
    <dgm:pt modelId="{4DFFC2AD-EAB8-4FC1-A14A-74A90290A0C2}" type="sibTrans" cxnId="{0960C39B-39F2-4D5E-8D11-D63B35F76ECB}">
      <dgm:prSet/>
      <dgm:spPr/>
      <dgm:t>
        <a:bodyPr/>
        <a:lstStyle/>
        <a:p>
          <a:endParaRPr lang="en-US"/>
        </a:p>
      </dgm:t>
    </dgm:pt>
    <dgm:pt modelId="{FE95ED2D-D563-4F93-8E75-8DE4A64A7A1E}" type="pres">
      <dgm:prSet presAssocID="{ABF6644D-521E-4786-B63E-1551FC7DB8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833B53-1837-4C4E-AFD5-72E8FFC475F2}" type="pres">
      <dgm:prSet presAssocID="{B6E21B19-22D1-468B-B9F8-06CFEBC67439}" presName="hierRoot1" presStyleCnt="0">
        <dgm:presLayoutVars>
          <dgm:hierBranch val="init"/>
        </dgm:presLayoutVars>
      </dgm:prSet>
      <dgm:spPr/>
    </dgm:pt>
    <dgm:pt modelId="{43DFDA8C-64CB-4434-9805-CA9EB0761C6F}" type="pres">
      <dgm:prSet presAssocID="{B6E21B19-22D1-468B-B9F8-06CFEBC67439}" presName="rootComposite1" presStyleCnt="0"/>
      <dgm:spPr/>
    </dgm:pt>
    <dgm:pt modelId="{72A66EDF-07B6-45CD-8BA5-DE66F8887A67}" type="pres">
      <dgm:prSet presAssocID="{B6E21B19-22D1-468B-B9F8-06CFEBC6743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F0287E-5F21-47F4-8FEF-F2BF2272A565}" type="pres">
      <dgm:prSet presAssocID="{B6E21B19-22D1-468B-B9F8-06CFEBC674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63BE214-7EB3-4859-AAA9-458A15E0A9AF}" type="pres">
      <dgm:prSet presAssocID="{B6E21B19-22D1-468B-B9F8-06CFEBC67439}" presName="hierChild2" presStyleCnt="0"/>
      <dgm:spPr/>
    </dgm:pt>
    <dgm:pt modelId="{B0A587EC-4EE6-4229-BC34-999AE5D6DDE9}" type="pres">
      <dgm:prSet presAssocID="{25FBB3FA-D450-435B-AF1A-0084958FDB9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EEA5AB1-59FE-4200-986C-BFBAD3CAD222}" type="pres">
      <dgm:prSet presAssocID="{D686CC84-CE9A-493B-AA26-4F1AEF8E6F93}" presName="hierRoot2" presStyleCnt="0">
        <dgm:presLayoutVars>
          <dgm:hierBranch val="init"/>
        </dgm:presLayoutVars>
      </dgm:prSet>
      <dgm:spPr/>
    </dgm:pt>
    <dgm:pt modelId="{9E81F237-E280-47A4-8515-BF72F9A999FF}" type="pres">
      <dgm:prSet presAssocID="{D686CC84-CE9A-493B-AA26-4F1AEF8E6F93}" presName="rootComposite" presStyleCnt="0"/>
      <dgm:spPr/>
    </dgm:pt>
    <dgm:pt modelId="{7EAF74B1-CC1A-4056-A3BC-2122EC45ACE4}" type="pres">
      <dgm:prSet presAssocID="{D686CC84-CE9A-493B-AA26-4F1AEF8E6F93}" presName="rootText" presStyleLbl="node2" presStyleIdx="0" presStyleCnt="3" custScaleX="104767" custScaleY="182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EB5973-D6A6-439B-B678-EB741D2EC8C8}" type="pres">
      <dgm:prSet presAssocID="{D686CC84-CE9A-493B-AA26-4F1AEF8E6F93}" presName="rootConnector" presStyleLbl="node2" presStyleIdx="0" presStyleCnt="3"/>
      <dgm:spPr/>
      <dgm:t>
        <a:bodyPr/>
        <a:lstStyle/>
        <a:p>
          <a:endParaRPr lang="en-US"/>
        </a:p>
      </dgm:t>
    </dgm:pt>
    <dgm:pt modelId="{5B9BD667-5B61-4F99-AF85-BA1A8D0CB48A}" type="pres">
      <dgm:prSet presAssocID="{D686CC84-CE9A-493B-AA26-4F1AEF8E6F93}" presName="hierChild4" presStyleCnt="0"/>
      <dgm:spPr/>
    </dgm:pt>
    <dgm:pt modelId="{82BF1D7D-1C86-43AC-84C2-E34B96F53AC0}" type="pres">
      <dgm:prSet presAssocID="{D686CC84-CE9A-493B-AA26-4F1AEF8E6F93}" presName="hierChild5" presStyleCnt="0"/>
      <dgm:spPr/>
    </dgm:pt>
    <dgm:pt modelId="{05C3D52F-B5AF-43EC-A1E7-4D5B8709E843}" type="pres">
      <dgm:prSet presAssocID="{B657510F-8E72-452E-BF3F-0633803E148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20470EC-D71A-4063-A408-575236DCDAE0}" type="pres">
      <dgm:prSet presAssocID="{503BD000-2E43-4290-85C7-A782E9E66F2A}" presName="hierRoot2" presStyleCnt="0">
        <dgm:presLayoutVars>
          <dgm:hierBranch val="init"/>
        </dgm:presLayoutVars>
      </dgm:prSet>
      <dgm:spPr/>
    </dgm:pt>
    <dgm:pt modelId="{95E96D88-674C-4377-AC1E-8C1F3CD7023B}" type="pres">
      <dgm:prSet presAssocID="{503BD000-2E43-4290-85C7-A782E9E66F2A}" presName="rootComposite" presStyleCnt="0"/>
      <dgm:spPr/>
    </dgm:pt>
    <dgm:pt modelId="{F9378850-E907-412D-8B76-AF06526B2692}" type="pres">
      <dgm:prSet presAssocID="{503BD000-2E43-4290-85C7-A782E9E66F2A}" presName="rootText" presStyleLbl="node2" presStyleIdx="1" presStyleCnt="3" custScaleX="99158" custScaleY="2153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E38701-5E81-472E-BB22-49B461FAB8A5}" type="pres">
      <dgm:prSet presAssocID="{503BD000-2E43-4290-85C7-A782E9E66F2A}" presName="rootConnector" presStyleLbl="node2" presStyleIdx="1" presStyleCnt="3"/>
      <dgm:spPr/>
      <dgm:t>
        <a:bodyPr/>
        <a:lstStyle/>
        <a:p>
          <a:endParaRPr lang="en-US"/>
        </a:p>
      </dgm:t>
    </dgm:pt>
    <dgm:pt modelId="{B5B9FC27-35EA-48F9-999E-AD442B59A64F}" type="pres">
      <dgm:prSet presAssocID="{503BD000-2E43-4290-85C7-A782E9E66F2A}" presName="hierChild4" presStyleCnt="0"/>
      <dgm:spPr/>
    </dgm:pt>
    <dgm:pt modelId="{65C6ABC9-F971-4465-AB8C-3202FFA20828}" type="pres">
      <dgm:prSet presAssocID="{503BD000-2E43-4290-85C7-A782E9E66F2A}" presName="hierChild5" presStyleCnt="0"/>
      <dgm:spPr/>
    </dgm:pt>
    <dgm:pt modelId="{FB07FB02-03D9-41BE-80B0-DF2AAEB08D4E}" type="pres">
      <dgm:prSet presAssocID="{FCA0699D-61F7-4ED0-9686-D472FA9ECCE6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C7A9705-75D8-44E5-B377-F8005C441065}" type="pres">
      <dgm:prSet presAssocID="{2140EA16-031E-432C-A082-92A4AFEEDADC}" presName="hierRoot2" presStyleCnt="0">
        <dgm:presLayoutVars>
          <dgm:hierBranch val="init"/>
        </dgm:presLayoutVars>
      </dgm:prSet>
      <dgm:spPr/>
    </dgm:pt>
    <dgm:pt modelId="{385F3326-4EC8-4FF4-AE64-07E6EAA4AE39}" type="pres">
      <dgm:prSet presAssocID="{2140EA16-031E-432C-A082-92A4AFEEDADC}" presName="rootComposite" presStyleCnt="0"/>
      <dgm:spPr/>
    </dgm:pt>
    <dgm:pt modelId="{15BF1B32-3DCC-41E7-879E-560B256D719D}" type="pres">
      <dgm:prSet presAssocID="{2140EA16-031E-432C-A082-92A4AFEEDADC}" presName="rootText" presStyleLbl="node2" presStyleIdx="2" presStyleCnt="3" custScaleX="97208" custScaleY="2551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13223E-FDC2-4E18-B8DE-297A9A214C9D}" type="pres">
      <dgm:prSet presAssocID="{2140EA16-031E-432C-A082-92A4AFEEDADC}" presName="rootConnector" presStyleLbl="node2" presStyleIdx="2" presStyleCnt="3"/>
      <dgm:spPr/>
      <dgm:t>
        <a:bodyPr/>
        <a:lstStyle/>
        <a:p>
          <a:endParaRPr lang="en-US"/>
        </a:p>
      </dgm:t>
    </dgm:pt>
    <dgm:pt modelId="{53FFB829-0159-4689-9BAB-6C9C239672ED}" type="pres">
      <dgm:prSet presAssocID="{2140EA16-031E-432C-A082-92A4AFEEDADC}" presName="hierChild4" presStyleCnt="0"/>
      <dgm:spPr/>
    </dgm:pt>
    <dgm:pt modelId="{B324F7E9-2275-4C45-B93E-3E96033543DA}" type="pres">
      <dgm:prSet presAssocID="{2140EA16-031E-432C-A082-92A4AFEEDADC}" presName="hierChild5" presStyleCnt="0"/>
      <dgm:spPr/>
    </dgm:pt>
    <dgm:pt modelId="{39649773-29EB-43A8-96E0-429A9A559B13}" type="pres">
      <dgm:prSet presAssocID="{B6E21B19-22D1-468B-B9F8-06CFEBC67439}" presName="hierChild3" presStyleCnt="0"/>
      <dgm:spPr/>
    </dgm:pt>
  </dgm:ptLst>
  <dgm:cxnLst>
    <dgm:cxn modelId="{0960C39B-39F2-4D5E-8D11-D63B35F76ECB}" srcId="{B6E21B19-22D1-468B-B9F8-06CFEBC67439}" destId="{2140EA16-031E-432C-A082-92A4AFEEDADC}" srcOrd="2" destOrd="0" parTransId="{FCA0699D-61F7-4ED0-9686-D472FA9ECCE6}" sibTransId="{4DFFC2AD-EAB8-4FC1-A14A-74A90290A0C2}"/>
    <dgm:cxn modelId="{713DB9CD-4BD5-463D-9BC5-984B5741D253}" type="presOf" srcId="{FCA0699D-61F7-4ED0-9686-D472FA9ECCE6}" destId="{FB07FB02-03D9-41BE-80B0-DF2AAEB08D4E}" srcOrd="0" destOrd="0" presId="urn:microsoft.com/office/officeart/2005/8/layout/orgChart1"/>
    <dgm:cxn modelId="{A808A8F9-44C0-4217-AF08-8AFEBA8C645B}" type="presOf" srcId="{B6E21B19-22D1-468B-B9F8-06CFEBC67439}" destId="{52F0287E-5F21-47F4-8FEF-F2BF2272A565}" srcOrd="1" destOrd="0" presId="urn:microsoft.com/office/officeart/2005/8/layout/orgChart1"/>
    <dgm:cxn modelId="{828458CE-4225-49FE-8023-99B0C5F9D862}" type="presOf" srcId="{B6E21B19-22D1-468B-B9F8-06CFEBC67439}" destId="{72A66EDF-07B6-45CD-8BA5-DE66F8887A67}" srcOrd="0" destOrd="0" presId="urn:microsoft.com/office/officeart/2005/8/layout/orgChart1"/>
    <dgm:cxn modelId="{37897F42-FF06-4EEA-90D1-33BE63C79091}" type="presOf" srcId="{ABF6644D-521E-4786-B63E-1551FC7DB8F6}" destId="{FE95ED2D-D563-4F93-8E75-8DE4A64A7A1E}" srcOrd="0" destOrd="0" presId="urn:microsoft.com/office/officeart/2005/8/layout/orgChart1"/>
    <dgm:cxn modelId="{32586564-8943-493A-B40E-77BDB2219A66}" type="presOf" srcId="{2140EA16-031E-432C-A082-92A4AFEEDADC}" destId="{7413223E-FDC2-4E18-B8DE-297A9A214C9D}" srcOrd="1" destOrd="0" presId="urn:microsoft.com/office/officeart/2005/8/layout/orgChart1"/>
    <dgm:cxn modelId="{1C4F20C6-2C43-4FCB-A62F-06E0ED0D6CBD}" type="presOf" srcId="{D686CC84-CE9A-493B-AA26-4F1AEF8E6F93}" destId="{7EAF74B1-CC1A-4056-A3BC-2122EC45ACE4}" srcOrd="0" destOrd="0" presId="urn:microsoft.com/office/officeart/2005/8/layout/orgChart1"/>
    <dgm:cxn modelId="{6DB653EF-FB4C-47A2-84C4-9E5A3350D32C}" type="presOf" srcId="{503BD000-2E43-4290-85C7-A782E9E66F2A}" destId="{EEE38701-5E81-472E-BB22-49B461FAB8A5}" srcOrd="1" destOrd="0" presId="urn:microsoft.com/office/officeart/2005/8/layout/orgChart1"/>
    <dgm:cxn modelId="{F2D20800-20FE-4657-BE60-D4454167F141}" type="presOf" srcId="{2140EA16-031E-432C-A082-92A4AFEEDADC}" destId="{15BF1B32-3DCC-41E7-879E-560B256D719D}" srcOrd="0" destOrd="0" presId="urn:microsoft.com/office/officeart/2005/8/layout/orgChart1"/>
    <dgm:cxn modelId="{5F15CC1A-1629-494F-A5F4-F76186B588AA}" type="presOf" srcId="{25FBB3FA-D450-435B-AF1A-0084958FDB92}" destId="{B0A587EC-4EE6-4229-BC34-999AE5D6DDE9}" srcOrd="0" destOrd="0" presId="urn:microsoft.com/office/officeart/2005/8/layout/orgChart1"/>
    <dgm:cxn modelId="{25679B5B-3765-447F-9207-228CF9EAFEC5}" type="presOf" srcId="{D686CC84-CE9A-493B-AA26-4F1AEF8E6F93}" destId="{51EB5973-D6A6-439B-B678-EB741D2EC8C8}" srcOrd="1" destOrd="0" presId="urn:microsoft.com/office/officeart/2005/8/layout/orgChart1"/>
    <dgm:cxn modelId="{4931FA71-E2BE-4970-8143-7DD16A2A5885}" srcId="{B6E21B19-22D1-468B-B9F8-06CFEBC67439}" destId="{D686CC84-CE9A-493B-AA26-4F1AEF8E6F93}" srcOrd="0" destOrd="0" parTransId="{25FBB3FA-D450-435B-AF1A-0084958FDB92}" sibTransId="{453CA2E0-094E-40DE-9E49-9D04BAD01902}"/>
    <dgm:cxn modelId="{805F7192-4AE0-4286-91D9-244767104725}" type="presOf" srcId="{B657510F-8E72-452E-BF3F-0633803E1481}" destId="{05C3D52F-B5AF-43EC-A1E7-4D5B8709E843}" srcOrd="0" destOrd="0" presId="urn:microsoft.com/office/officeart/2005/8/layout/orgChart1"/>
    <dgm:cxn modelId="{CB30E9C1-D569-407E-9AB7-9245515F5A7D}" srcId="{ABF6644D-521E-4786-B63E-1551FC7DB8F6}" destId="{B6E21B19-22D1-468B-B9F8-06CFEBC67439}" srcOrd="0" destOrd="0" parTransId="{FB3D3D28-1094-4D08-A065-8BD37068484A}" sibTransId="{77F042AF-5D4E-4539-9082-045539884379}"/>
    <dgm:cxn modelId="{59867A69-902D-490F-90E9-8B376802584D}" type="presOf" srcId="{503BD000-2E43-4290-85C7-A782E9E66F2A}" destId="{F9378850-E907-412D-8B76-AF06526B2692}" srcOrd="0" destOrd="0" presId="urn:microsoft.com/office/officeart/2005/8/layout/orgChart1"/>
    <dgm:cxn modelId="{69604EEC-0CEA-4E85-BEFC-2579842C7A44}" srcId="{B6E21B19-22D1-468B-B9F8-06CFEBC67439}" destId="{503BD000-2E43-4290-85C7-A782E9E66F2A}" srcOrd="1" destOrd="0" parTransId="{B657510F-8E72-452E-BF3F-0633803E1481}" sibTransId="{DD2F5436-F188-4B60-81CB-2DDC64A48E98}"/>
    <dgm:cxn modelId="{8C6D25B9-3A61-4CC5-BC87-E0C260031324}" type="presParOf" srcId="{FE95ED2D-D563-4F93-8E75-8DE4A64A7A1E}" destId="{EF833B53-1837-4C4E-AFD5-72E8FFC475F2}" srcOrd="0" destOrd="0" presId="urn:microsoft.com/office/officeart/2005/8/layout/orgChart1"/>
    <dgm:cxn modelId="{5158024E-FA91-4D1E-A3B9-968B13F66E86}" type="presParOf" srcId="{EF833B53-1837-4C4E-AFD5-72E8FFC475F2}" destId="{43DFDA8C-64CB-4434-9805-CA9EB0761C6F}" srcOrd="0" destOrd="0" presId="urn:microsoft.com/office/officeart/2005/8/layout/orgChart1"/>
    <dgm:cxn modelId="{A432E855-4B1B-4B53-9031-14E7C2FB3CE0}" type="presParOf" srcId="{43DFDA8C-64CB-4434-9805-CA9EB0761C6F}" destId="{72A66EDF-07B6-45CD-8BA5-DE66F8887A67}" srcOrd="0" destOrd="0" presId="urn:microsoft.com/office/officeart/2005/8/layout/orgChart1"/>
    <dgm:cxn modelId="{8D7A32E6-A2A4-42A1-8E0B-FF2A2E4F1E92}" type="presParOf" srcId="{43DFDA8C-64CB-4434-9805-CA9EB0761C6F}" destId="{52F0287E-5F21-47F4-8FEF-F2BF2272A565}" srcOrd="1" destOrd="0" presId="urn:microsoft.com/office/officeart/2005/8/layout/orgChart1"/>
    <dgm:cxn modelId="{6ABAD577-6C1E-4561-92FC-090493C3FEEA}" type="presParOf" srcId="{EF833B53-1837-4C4E-AFD5-72E8FFC475F2}" destId="{563BE214-7EB3-4859-AAA9-458A15E0A9AF}" srcOrd="1" destOrd="0" presId="urn:microsoft.com/office/officeart/2005/8/layout/orgChart1"/>
    <dgm:cxn modelId="{B73BC222-C0AB-45C3-BBD6-F5B81C47F0F8}" type="presParOf" srcId="{563BE214-7EB3-4859-AAA9-458A15E0A9AF}" destId="{B0A587EC-4EE6-4229-BC34-999AE5D6DDE9}" srcOrd="0" destOrd="0" presId="urn:microsoft.com/office/officeart/2005/8/layout/orgChart1"/>
    <dgm:cxn modelId="{CE2B135E-06FE-4AD7-95FA-A1DBDCFCBA85}" type="presParOf" srcId="{563BE214-7EB3-4859-AAA9-458A15E0A9AF}" destId="{8EEA5AB1-59FE-4200-986C-BFBAD3CAD222}" srcOrd="1" destOrd="0" presId="urn:microsoft.com/office/officeart/2005/8/layout/orgChart1"/>
    <dgm:cxn modelId="{C7D4B51E-114C-40DD-9A3D-320E7B243950}" type="presParOf" srcId="{8EEA5AB1-59FE-4200-986C-BFBAD3CAD222}" destId="{9E81F237-E280-47A4-8515-BF72F9A999FF}" srcOrd="0" destOrd="0" presId="urn:microsoft.com/office/officeart/2005/8/layout/orgChart1"/>
    <dgm:cxn modelId="{E37A9274-43E2-4A6C-9C57-F1B7CEBE3672}" type="presParOf" srcId="{9E81F237-E280-47A4-8515-BF72F9A999FF}" destId="{7EAF74B1-CC1A-4056-A3BC-2122EC45ACE4}" srcOrd="0" destOrd="0" presId="urn:microsoft.com/office/officeart/2005/8/layout/orgChart1"/>
    <dgm:cxn modelId="{0E18CDCA-62DD-405A-ADDA-1442FEE586BB}" type="presParOf" srcId="{9E81F237-E280-47A4-8515-BF72F9A999FF}" destId="{51EB5973-D6A6-439B-B678-EB741D2EC8C8}" srcOrd="1" destOrd="0" presId="urn:microsoft.com/office/officeart/2005/8/layout/orgChart1"/>
    <dgm:cxn modelId="{B7B41957-1B3B-412D-9A82-E11BA17CD22C}" type="presParOf" srcId="{8EEA5AB1-59FE-4200-986C-BFBAD3CAD222}" destId="{5B9BD667-5B61-4F99-AF85-BA1A8D0CB48A}" srcOrd="1" destOrd="0" presId="urn:microsoft.com/office/officeart/2005/8/layout/orgChart1"/>
    <dgm:cxn modelId="{B5286D6E-C0EA-431F-98E5-F8255CC11B83}" type="presParOf" srcId="{8EEA5AB1-59FE-4200-986C-BFBAD3CAD222}" destId="{82BF1D7D-1C86-43AC-84C2-E34B96F53AC0}" srcOrd="2" destOrd="0" presId="urn:microsoft.com/office/officeart/2005/8/layout/orgChart1"/>
    <dgm:cxn modelId="{32F31BFC-55FC-4C22-9317-C66BD32FFA3B}" type="presParOf" srcId="{563BE214-7EB3-4859-AAA9-458A15E0A9AF}" destId="{05C3D52F-B5AF-43EC-A1E7-4D5B8709E843}" srcOrd="2" destOrd="0" presId="urn:microsoft.com/office/officeart/2005/8/layout/orgChart1"/>
    <dgm:cxn modelId="{12F495EB-5B81-4480-A495-122D5460286C}" type="presParOf" srcId="{563BE214-7EB3-4859-AAA9-458A15E0A9AF}" destId="{F20470EC-D71A-4063-A408-575236DCDAE0}" srcOrd="3" destOrd="0" presId="urn:microsoft.com/office/officeart/2005/8/layout/orgChart1"/>
    <dgm:cxn modelId="{412381EC-822C-4656-AA47-B1B90AC14342}" type="presParOf" srcId="{F20470EC-D71A-4063-A408-575236DCDAE0}" destId="{95E96D88-674C-4377-AC1E-8C1F3CD7023B}" srcOrd="0" destOrd="0" presId="urn:microsoft.com/office/officeart/2005/8/layout/orgChart1"/>
    <dgm:cxn modelId="{9575F827-3F96-491F-B026-B156F9C4FBFE}" type="presParOf" srcId="{95E96D88-674C-4377-AC1E-8C1F3CD7023B}" destId="{F9378850-E907-412D-8B76-AF06526B2692}" srcOrd="0" destOrd="0" presId="urn:microsoft.com/office/officeart/2005/8/layout/orgChart1"/>
    <dgm:cxn modelId="{29168786-FF96-40C7-A0D5-BC61C2E55217}" type="presParOf" srcId="{95E96D88-674C-4377-AC1E-8C1F3CD7023B}" destId="{EEE38701-5E81-472E-BB22-49B461FAB8A5}" srcOrd="1" destOrd="0" presId="urn:microsoft.com/office/officeart/2005/8/layout/orgChart1"/>
    <dgm:cxn modelId="{842EE85B-3914-48BA-8B48-F4A681279342}" type="presParOf" srcId="{F20470EC-D71A-4063-A408-575236DCDAE0}" destId="{B5B9FC27-35EA-48F9-999E-AD442B59A64F}" srcOrd="1" destOrd="0" presId="urn:microsoft.com/office/officeart/2005/8/layout/orgChart1"/>
    <dgm:cxn modelId="{AF92403A-6AB7-4FD2-8B08-F86D23B15353}" type="presParOf" srcId="{F20470EC-D71A-4063-A408-575236DCDAE0}" destId="{65C6ABC9-F971-4465-AB8C-3202FFA20828}" srcOrd="2" destOrd="0" presId="urn:microsoft.com/office/officeart/2005/8/layout/orgChart1"/>
    <dgm:cxn modelId="{BA887289-01E7-42DF-9056-611972AE48F3}" type="presParOf" srcId="{563BE214-7EB3-4859-AAA9-458A15E0A9AF}" destId="{FB07FB02-03D9-41BE-80B0-DF2AAEB08D4E}" srcOrd="4" destOrd="0" presId="urn:microsoft.com/office/officeart/2005/8/layout/orgChart1"/>
    <dgm:cxn modelId="{DB3A5C45-3B1E-49C1-AD43-2F40B8481AE8}" type="presParOf" srcId="{563BE214-7EB3-4859-AAA9-458A15E0A9AF}" destId="{4C7A9705-75D8-44E5-B377-F8005C441065}" srcOrd="5" destOrd="0" presId="urn:microsoft.com/office/officeart/2005/8/layout/orgChart1"/>
    <dgm:cxn modelId="{6762BA28-D499-4279-B331-0F5ADE9F0F84}" type="presParOf" srcId="{4C7A9705-75D8-44E5-B377-F8005C441065}" destId="{385F3326-4EC8-4FF4-AE64-07E6EAA4AE39}" srcOrd="0" destOrd="0" presId="urn:microsoft.com/office/officeart/2005/8/layout/orgChart1"/>
    <dgm:cxn modelId="{EA598FE2-641B-483A-BC1F-4A2A8C5FDA49}" type="presParOf" srcId="{385F3326-4EC8-4FF4-AE64-07E6EAA4AE39}" destId="{15BF1B32-3DCC-41E7-879E-560B256D719D}" srcOrd="0" destOrd="0" presId="urn:microsoft.com/office/officeart/2005/8/layout/orgChart1"/>
    <dgm:cxn modelId="{5F373334-4FA8-45CF-AEB6-BA2049868F5F}" type="presParOf" srcId="{385F3326-4EC8-4FF4-AE64-07E6EAA4AE39}" destId="{7413223E-FDC2-4E18-B8DE-297A9A214C9D}" srcOrd="1" destOrd="0" presId="urn:microsoft.com/office/officeart/2005/8/layout/orgChart1"/>
    <dgm:cxn modelId="{C3599203-9347-49D6-ABFE-41E5F589A333}" type="presParOf" srcId="{4C7A9705-75D8-44E5-B377-F8005C441065}" destId="{53FFB829-0159-4689-9BAB-6C9C239672ED}" srcOrd="1" destOrd="0" presId="urn:microsoft.com/office/officeart/2005/8/layout/orgChart1"/>
    <dgm:cxn modelId="{3F528033-79FB-4CC2-9F10-D6E33B96F612}" type="presParOf" srcId="{4C7A9705-75D8-44E5-B377-F8005C441065}" destId="{B324F7E9-2275-4C45-B93E-3E96033543DA}" srcOrd="2" destOrd="0" presId="urn:microsoft.com/office/officeart/2005/8/layout/orgChart1"/>
    <dgm:cxn modelId="{B36B09F9-38B4-4A0E-88B6-824A5B795D4E}" type="presParOf" srcId="{EF833B53-1837-4C4E-AFD5-72E8FFC475F2}" destId="{39649773-29EB-43A8-96E0-429A9A559B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F14372-072A-4979-BBB5-C43F1C1177A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F8A90-D3E8-4E44-BAEB-157BF5308512}">
      <dgm:prSet phldrT="[Text]"/>
      <dgm:spPr/>
      <dgm:t>
        <a:bodyPr/>
        <a:lstStyle/>
        <a:p>
          <a:r>
            <a:rPr lang="en-US" dirty="0" smtClean="0"/>
            <a:t>Brainstorming in a group is more effective than brainstorming alone. </a:t>
          </a:r>
          <a:endParaRPr lang="en-US" dirty="0"/>
        </a:p>
      </dgm:t>
    </dgm:pt>
    <dgm:pt modelId="{1AE49A4D-62E2-4635-A54F-462F3971428C}" type="parTrans" cxnId="{DECB28B0-9752-44EB-81DE-228D7A4D11EA}">
      <dgm:prSet/>
      <dgm:spPr/>
      <dgm:t>
        <a:bodyPr/>
        <a:lstStyle/>
        <a:p>
          <a:endParaRPr lang="en-US"/>
        </a:p>
      </dgm:t>
    </dgm:pt>
    <dgm:pt modelId="{1753C560-619A-41FE-8468-6B44779F8C6C}" type="sibTrans" cxnId="{DECB28B0-9752-44EB-81DE-228D7A4D11EA}">
      <dgm:prSet/>
      <dgm:spPr/>
      <dgm:t>
        <a:bodyPr/>
        <a:lstStyle/>
        <a:p>
          <a:endParaRPr lang="en-US"/>
        </a:p>
      </dgm:t>
    </dgm:pt>
    <dgm:pt modelId="{7F5B4AC2-DF92-47ED-86D2-C5F8DC7B7535}">
      <dgm:prSet phldrT="[Text]"/>
      <dgm:spPr/>
      <dgm:t>
        <a:bodyPr/>
        <a:lstStyle/>
        <a:p>
          <a:r>
            <a:rPr lang="en-US" dirty="0" smtClean="0"/>
            <a:t>If a person fails the first time, they try harder the next time.</a:t>
          </a:r>
          <a:endParaRPr lang="en-US" dirty="0"/>
        </a:p>
      </dgm:t>
    </dgm:pt>
    <dgm:pt modelId="{8227657E-DD64-4619-AD7C-4FFEF2838488}" type="parTrans" cxnId="{D3A976EA-C346-427B-8B4B-28989CC13761}">
      <dgm:prSet/>
      <dgm:spPr/>
      <dgm:t>
        <a:bodyPr/>
        <a:lstStyle/>
        <a:p>
          <a:endParaRPr lang="en-US"/>
        </a:p>
      </dgm:t>
    </dgm:pt>
    <dgm:pt modelId="{B45907A9-3DFC-460D-A64B-7E7EE47DBFBE}" type="sibTrans" cxnId="{D3A976EA-C346-427B-8B4B-28989CC13761}">
      <dgm:prSet/>
      <dgm:spPr/>
      <dgm:t>
        <a:bodyPr/>
        <a:lstStyle/>
        <a:p>
          <a:endParaRPr lang="en-US"/>
        </a:p>
      </dgm:t>
    </dgm:pt>
    <dgm:pt modelId="{8385285D-9E3C-4A3C-9E84-33172E2C6317}">
      <dgm:prSet phldrT="[Text]"/>
      <dgm:spPr/>
      <dgm:t>
        <a:bodyPr/>
        <a:lstStyle/>
        <a:p>
          <a:r>
            <a:rPr lang="en-US" dirty="0" smtClean="0"/>
            <a:t>The first five minutes of a negotiation don’t matter much. </a:t>
          </a:r>
          <a:endParaRPr lang="en-US" dirty="0"/>
        </a:p>
      </dgm:t>
    </dgm:pt>
    <dgm:pt modelId="{5EBB3D5A-DCDB-4838-8D63-FA8E511E4D6C}" type="parTrans" cxnId="{48A94A50-FDD0-406E-8FF9-BD7EAEF1FD8B}">
      <dgm:prSet/>
      <dgm:spPr/>
      <dgm:t>
        <a:bodyPr/>
        <a:lstStyle/>
        <a:p>
          <a:endParaRPr lang="en-US"/>
        </a:p>
      </dgm:t>
    </dgm:pt>
    <dgm:pt modelId="{76A3F538-5E32-41BD-AD13-B15F0719B4E6}" type="sibTrans" cxnId="{48A94A50-FDD0-406E-8FF9-BD7EAEF1FD8B}">
      <dgm:prSet/>
      <dgm:spPr/>
      <dgm:t>
        <a:bodyPr/>
        <a:lstStyle/>
        <a:p>
          <a:endParaRPr lang="en-US"/>
        </a:p>
      </dgm:t>
    </dgm:pt>
    <dgm:pt modelId="{0D8EBDDE-3702-4B5C-B8D6-6422C50FB159}">
      <dgm:prSet phldrT="[Text]"/>
      <dgm:spPr/>
      <dgm:t>
        <a:bodyPr/>
        <a:lstStyle/>
        <a:p>
          <a:r>
            <a:rPr lang="en-US" dirty="0" smtClean="0"/>
            <a:t>People perform better if goals are easier.</a:t>
          </a:r>
          <a:endParaRPr lang="en-US" dirty="0"/>
        </a:p>
      </dgm:t>
    </dgm:pt>
    <dgm:pt modelId="{95CCC851-F789-400B-B882-55A730146D42}" type="parTrans" cxnId="{66479E97-5D27-48B7-841A-10AA68ECA835}">
      <dgm:prSet/>
      <dgm:spPr/>
      <dgm:t>
        <a:bodyPr/>
        <a:lstStyle/>
        <a:p>
          <a:endParaRPr lang="en-US"/>
        </a:p>
      </dgm:t>
    </dgm:pt>
    <dgm:pt modelId="{5324F6ED-B1DB-4F88-9185-CAF7646D6661}" type="sibTrans" cxnId="{66479E97-5D27-48B7-841A-10AA68ECA835}">
      <dgm:prSet/>
      <dgm:spPr/>
      <dgm:t>
        <a:bodyPr/>
        <a:lstStyle/>
        <a:p>
          <a:endParaRPr lang="en-US"/>
        </a:p>
      </dgm:t>
    </dgm:pt>
    <dgm:pt modelId="{5CF6B6E5-A210-4540-AACF-E9FE64C3F1FF}">
      <dgm:prSet phldrT="[Text]"/>
      <dgm:spPr/>
      <dgm:t>
        <a:bodyPr/>
        <a:lstStyle/>
        <a:p>
          <a:r>
            <a:rPr lang="en-US" dirty="0" smtClean="0"/>
            <a:t>Most people within organizations make effective decisions.</a:t>
          </a:r>
          <a:endParaRPr lang="en-US" dirty="0"/>
        </a:p>
      </dgm:t>
    </dgm:pt>
    <dgm:pt modelId="{A0DB2502-4163-4D27-A822-A696680D8464}" type="parTrans" cxnId="{2FA47F4B-DC8D-4D52-8CA7-40A60723C2C0}">
      <dgm:prSet/>
      <dgm:spPr/>
      <dgm:t>
        <a:bodyPr/>
        <a:lstStyle/>
        <a:p>
          <a:endParaRPr lang="en-US"/>
        </a:p>
      </dgm:t>
    </dgm:pt>
    <dgm:pt modelId="{E9DA348B-D240-419A-9E4C-DC32DFF51B25}" type="sibTrans" cxnId="{2FA47F4B-DC8D-4D52-8CA7-40A60723C2C0}">
      <dgm:prSet/>
      <dgm:spPr/>
      <dgm:t>
        <a:bodyPr/>
        <a:lstStyle/>
        <a:p>
          <a:endParaRPr lang="en-US"/>
        </a:p>
      </dgm:t>
    </dgm:pt>
    <dgm:pt modelId="{364D7FC4-41DC-4291-BA73-7D745EB22546}">
      <dgm:prSet/>
      <dgm:spPr/>
      <dgm:t>
        <a:bodyPr/>
        <a:lstStyle/>
        <a:p>
          <a:r>
            <a:rPr lang="en-US" smtClean="0"/>
            <a:t>The best way to help someone reach their goals is to tell them to do their best. </a:t>
          </a:r>
          <a:endParaRPr lang="en-US" dirty="0" smtClean="0"/>
        </a:p>
      </dgm:t>
    </dgm:pt>
    <dgm:pt modelId="{A0997976-28CC-416A-AB35-386CD392A95A}" type="parTrans" cxnId="{DAAC6AFE-446D-4A1F-8D70-3AD124CA447E}">
      <dgm:prSet/>
      <dgm:spPr/>
      <dgm:t>
        <a:bodyPr/>
        <a:lstStyle/>
        <a:p>
          <a:endParaRPr lang="en-US"/>
        </a:p>
      </dgm:t>
    </dgm:pt>
    <dgm:pt modelId="{CF57FE07-B7DE-4264-A8B9-0D941C034EEA}" type="sibTrans" cxnId="{DAAC6AFE-446D-4A1F-8D70-3AD124CA447E}">
      <dgm:prSet/>
      <dgm:spPr/>
      <dgm:t>
        <a:bodyPr/>
        <a:lstStyle/>
        <a:p>
          <a:endParaRPr lang="en-US"/>
        </a:p>
      </dgm:t>
    </dgm:pt>
    <dgm:pt modelId="{F440470E-F37F-4083-B26B-951D47BFDA09}">
      <dgm:prSet/>
      <dgm:spPr/>
      <dgm:t>
        <a:bodyPr/>
        <a:lstStyle/>
        <a:p>
          <a:r>
            <a:rPr lang="en-US" smtClean="0"/>
            <a:t>Positive people are more likely to withdraw from their jobs when they are dissatisfied.</a:t>
          </a:r>
          <a:endParaRPr lang="en-US" dirty="0" smtClean="0"/>
        </a:p>
      </dgm:t>
    </dgm:pt>
    <dgm:pt modelId="{6CFF189E-34A0-4C03-A0ED-BDC04A895AA5}" type="parTrans" cxnId="{AA51DDAA-A559-4109-9676-16DD4C87CD72}">
      <dgm:prSet/>
      <dgm:spPr/>
      <dgm:t>
        <a:bodyPr/>
        <a:lstStyle/>
        <a:p>
          <a:endParaRPr lang="en-US"/>
        </a:p>
      </dgm:t>
    </dgm:pt>
    <dgm:pt modelId="{A98E410D-C741-4DC3-BDD8-3DABAD86906B}" type="sibTrans" cxnId="{AA51DDAA-A559-4109-9676-16DD4C87CD72}">
      <dgm:prSet/>
      <dgm:spPr/>
      <dgm:t>
        <a:bodyPr/>
        <a:lstStyle/>
        <a:p>
          <a:endParaRPr lang="en-US"/>
        </a:p>
      </dgm:t>
    </dgm:pt>
    <dgm:pt modelId="{257E5565-9182-4642-AC31-E6FBEAD638F9}">
      <dgm:prSet/>
      <dgm:spPr/>
      <dgm:t>
        <a:bodyPr/>
        <a:lstStyle/>
        <a:p>
          <a:r>
            <a:rPr lang="en-US" smtClean="0"/>
            <a:t>If you pay someone to do a task they routinely enjoy, they’ll do it even more often in the future.</a:t>
          </a:r>
          <a:endParaRPr lang="en-US" dirty="0" smtClean="0"/>
        </a:p>
      </dgm:t>
    </dgm:pt>
    <dgm:pt modelId="{DD323782-59E0-48C4-8658-B3C9746081EA}" type="parTrans" cxnId="{C0FDE83D-3C1B-42BE-90AF-67B04F06ECEF}">
      <dgm:prSet/>
      <dgm:spPr/>
      <dgm:t>
        <a:bodyPr/>
        <a:lstStyle/>
        <a:p>
          <a:endParaRPr lang="en-US"/>
        </a:p>
      </dgm:t>
    </dgm:pt>
    <dgm:pt modelId="{79EDDF81-755B-4782-9A90-B44DC4543017}" type="sibTrans" cxnId="{C0FDE83D-3C1B-42BE-90AF-67B04F06ECEF}">
      <dgm:prSet/>
      <dgm:spPr/>
      <dgm:t>
        <a:bodyPr/>
        <a:lstStyle/>
        <a:p>
          <a:endParaRPr lang="en-US"/>
        </a:p>
      </dgm:t>
    </dgm:pt>
    <dgm:pt modelId="{D03E869B-8319-44E4-8362-B0D66B191543}">
      <dgm:prSet/>
      <dgm:spPr/>
      <dgm:t>
        <a:bodyPr/>
        <a:lstStyle/>
        <a:p>
          <a:r>
            <a:rPr lang="en-US" smtClean="0"/>
            <a:t>Teams with one smart person outperform teams where everyone is average in intelligence.</a:t>
          </a:r>
          <a:endParaRPr lang="en-US" dirty="0" smtClean="0"/>
        </a:p>
      </dgm:t>
    </dgm:pt>
    <dgm:pt modelId="{FAC65B33-58CE-4A97-9661-0ED8E49A187F}" type="parTrans" cxnId="{F6992A77-E6B6-4141-9FFA-18E9EF49B1DD}">
      <dgm:prSet/>
      <dgm:spPr/>
      <dgm:t>
        <a:bodyPr/>
        <a:lstStyle/>
        <a:p>
          <a:endParaRPr lang="en-US"/>
        </a:p>
      </dgm:t>
    </dgm:pt>
    <dgm:pt modelId="{B1E1DB43-4A63-4458-947D-223E34426659}" type="sibTrans" cxnId="{F6992A77-E6B6-4141-9FFA-18E9EF49B1DD}">
      <dgm:prSet/>
      <dgm:spPr/>
      <dgm:t>
        <a:bodyPr/>
        <a:lstStyle/>
        <a:p>
          <a:endParaRPr lang="en-US"/>
        </a:p>
      </dgm:t>
    </dgm:pt>
    <dgm:pt modelId="{9CF32606-60A2-4E75-8ED8-26587E975C4A}">
      <dgm:prSet/>
      <dgm:spPr/>
      <dgm:t>
        <a:bodyPr/>
        <a:lstStyle/>
        <a:p>
          <a:r>
            <a:rPr lang="en-US" smtClean="0"/>
            <a:t>Pay is a major determinant of how hard someone will work. </a:t>
          </a:r>
          <a:endParaRPr lang="en-IN"/>
        </a:p>
      </dgm:t>
    </dgm:pt>
    <dgm:pt modelId="{34273D60-CB47-4F0A-998A-D0E1ED661975}" type="parTrans" cxnId="{D40B8FA9-38EF-49E3-A70D-6FD63CEBC07E}">
      <dgm:prSet/>
      <dgm:spPr/>
      <dgm:t>
        <a:bodyPr/>
        <a:lstStyle/>
        <a:p>
          <a:endParaRPr lang="en-US"/>
        </a:p>
      </dgm:t>
    </dgm:pt>
    <dgm:pt modelId="{1A12E98D-E4AB-4FA7-B2D9-F67A521B54AC}" type="sibTrans" cxnId="{D40B8FA9-38EF-49E3-A70D-6FD63CEBC07E}">
      <dgm:prSet/>
      <dgm:spPr/>
      <dgm:t>
        <a:bodyPr/>
        <a:lstStyle/>
        <a:p>
          <a:endParaRPr lang="en-US"/>
        </a:p>
      </dgm:t>
    </dgm:pt>
    <dgm:pt modelId="{624572AF-9290-44E8-9E9E-DF67FB043FBA}" type="pres">
      <dgm:prSet presAssocID="{15F14372-072A-4979-BBB5-C43F1C1177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1376B4-4A36-41E9-9069-731C9F956378}" type="pres">
      <dgm:prSet presAssocID="{516F8A90-D3E8-4E44-BAEB-157BF530851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BE2CD-6964-4A1C-98E8-A41228395793}" type="pres">
      <dgm:prSet presAssocID="{1753C560-619A-41FE-8468-6B44779F8C6C}" presName="sibTrans" presStyleCnt="0"/>
      <dgm:spPr/>
    </dgm:pt>
    <dgm:pt modelId="{54D3C5CE-F2C8-4EDC-B43A-A63C39F19C7C}" type="pres">
      <dgm:prSet presAssocID="{7F5B4AC2-DF92-47ED-86D2-C5F8DC7B753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3C16C-290B-4317-ADA6-3B113230240E}" type="pres">
      <dgm:prSet presAssocID="{B45907A9-3DFC-460D-A64B-7E7EE47DBFBE}" presName="sibTrans" presStyleCnt="0"/>
      <dgm:spPr/>
    </dgm:pt>
    <dgm:pt modelId="{8D3B46D8-6D9B-4352-8001-137BD5940880}" type="pres">
      <dgm:prSet presAssocID="{8385285D-9E3C-4A3C-9E84-33172E2C631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A8932-D8BE-4225-A315-891F484511C4}" type="pres">
      <dgm:prSet presAssocID="{76A3F538-5E32-41BD-AD13-B15F0719B4E6}" presName="sibTrans" presStyleCnt="0"/>
      <dgm:spPr/>
    </dgm:pt>
    <dgm:pt modelId="{8AF56398-E6E5-43B2-B8A8-ABB6952E3D8D}" type="pres">
      <dgm:prSet presAssocID="{0D8EBDDE-3702-4B5C-B8D6-6422C50FB15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9A501-AFF8-44DC-BC7F-F904BFCA8097}" type="pres">
      <dgm:prSet presAssocID="{5324F6ED-B1DB-4F88-9185-CAF7646D6661}" presName="sibTrans" presStyleCnt="0"/>
      <dgm:spPr/>
    </dgm:pt>
    <dgm:pt modelId="{2D6FA06A-144E-46ED-A489-A800AC953582}" type="pres">
      <dgm:prSet presAssocID="{5CF6B6E5-A210-4540-AACF-E9FE64C3F1F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0A6E5-A8A5-4DFA-B825-B640BE491DCB}" type="pres">
      <dgm:prSet presAssocID="{E9DA348B-D240-419A-9E4C-DC32DFF51B25}" presName="sibTrans" presStyleCnt="0"/>
      <dgm:spPr/>
    </dgm:pt>
    <dgm:pt modelId="{A80F3E50-83E1-49B4-8B54-1D1A478CCEC9}" type="pres">
      <dgm:prSet presAssocID="{9CF32606-60A2-4E75-8ED8-26587E975C4A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6E794-35A6-4382-B4D8-4ABD8F5D397F}" type="pres">
      <dgm:prSet presAssocID="{1A12E98D-E4AB-4FA7-B2D9-F67A521B54AC}" presName="sibTrans" presStyleCnt="0"/>
      <dgm:spPr/>
    </dgm:pt>
    <dgm:pt modelId="{307D62E0-4ECD-4BBD-A1E7-2C61CE2298B4}" type="pres">
      <dgm:prSet presAssocID="{D03E869B-8319-44E4-8362-B0D66B19154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4DAD1-7295-42B0-98A9-E890469747E7}" type="pres">
      <dgm:prSet presAssocID="{B1E1DB43-4A63-4458-947D-223E34426659}" presName="sibTrans" presStyleCnt="0"/>
      <dgm:spPr/>
    </dgm:pt>
    <dgm:pt modelId="{B14F05B7-308D-46C6-852D-0AD6D4E5724F}" type="pres">
      <dgm:prSet presAssocID="{257E5565-9182-4642-AC31-E6FBEAD638F9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3E141-F7B7-41E3-961A-C7F4E5D83A64}" type="pres">
      <dgm:prSet presAssocID="{79EDDF81-755B-4782-9A90-B44DC4543017}" presName="sibTrans" presStyleCnt="0"/>
      <dgm:spPr/>
    </dgm:pt>
    <dgm:pt modelId="{A54B213F-EAE3-4F44-B428-3604A1878FF9}" type="pres">
      <dgm:prSet presAssocID="{F440470E-F37F-4083-B26B-951D47BFDA0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CE7EA-5C98-4F55-BD32-FE7B5E05EB28}" type="pres">
      <dgm:prSet presAssocID="{A98E410D-C741-4DC3-BDD8-3DABAD86906B}" presName="sibTrans" presStyleCnt="0"/>
      <dgm:spPr/>
    </dgm:pt>
    <dgm:pt modelId="{8D8A9B0F-CA6E-4E4C-B72C-3CAD57B5C127}" type="pres">
      <dgm:prSet presAssocID="{364D7FC4-41DC-4291-BA73-7D745EB2254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A976EA-C346-427B-8B4B-28989CC13761}" srcId="{15F14372-072A-4979-BBB5-C43F1C1177AD}" destId="{7F5B4AC2-DF92-47ED-86D2-C5F8DC7B7535}" srcOrd="1" destOrd="0" parTransId="{8227657E-DD64-4619-AD7C-4FFEF2838488}" sibTransId="{B45907A9-3DFC-460D-A64B-7E7EE47DBFBE}"/>
    <dgm:cxn modelId="{C0FDE83D-3C1B-42BE-90AF-67B04F06ECEF}" srcId="{15F14372-072A-4979-BBB5-C43F1C1177AD}" destId="{257E5565-9182-4642-AC31-E6FBEAD638F9}" srcOrd="7" destOrd="0" parTransId="{DD323782-59E0-48C4-8658-B3C9746081EA}" sibTransId="{79EDDF81-755B-4782-9A90-B44DC4543017}"/>
    <dgm:cxn modelId="{AD3A2904-0F14-473D-96FA-966DA323667D}" type="presOf" srcId="{D03E869B-8319-44E4-8362-B0D66B191543}" destId="{307D62E0-4ECD-4BBD-A1E7-2C61CE2298B4}" srcOrd="0" destOrd="0" presId="urn:microsoft.com/office/officeart/2005/8/layout/default#1"/>
    <dgm:cxn modelId="{2FA47F4B-DC8D-4D52-8CA7-40A60723C2C0}" srcId="{15F14372-072A-4979-BBB5-C43F1C1177AD}" destId="{5CF6B6E5-A210-4540-AACF-E9FE64C3F1FF}" srcOrd="4" destOrd="0" parTransId="{A0DB2502-4163-4D27-A822-A696680D8464}" sibTransId="{E9DA348B-D240-419A-9E4C-DC32DFF51B25}"/>
    <dgm:cxn modelId="{DF03F8DA-2050-457D-8778-476A26B8CD8A}" type="presOf" srcId="{7F5B4AC2-DF92-47ED-86D2-C5F8DC7B7535}" destId="{54D3C5CE-F2C8-4EDC-B43A-A63C39F19C7C}" srcOrd="0" destOrd="0" presId="urn:microsoft.com/office/officeart/2005/8/layout/default#1"/>
    <dgm:cxn modelId="{601F06E6-36D6-41B2-A3BA-F210C4378763}" type="presOf" srcId="{516F8A90-D3E8-4E44-BAEB-157BF5308512}" destId="{C31376B4-4A36-41E9-9069-731C9F956378}" srcOrd="0" destOrd="0" presId="urn:microsoft.com/office/officeart/2005/8/layout/default#1"/>
    <dgm:cxn modelId="{489DE95E-36D6-4050-8A0E-C47ED9579491}" type="presOf" srcId="{8385285D-9E3C-4A3C-9E84-33172E2C6317}" destId="{8D3B46D8-6D9B-4352-8001-137BD5940880}" srcOrd="0" destOrd="0" presId="urn:microsoft.com/office/officeart/2005/8/layout/default#1"/>
    <dgm:cxn modelId="{7AD984D2-5B33-4DC2-A412-845166F1F27A}" type="presOf" srcId="{F440470E-F37F-4083-B26B-951D47BFDA09}" destId="{A54B213F-EAE3-4F44-B428-3604A1878FF9}" srcOrd="0" destOrd="0" presId="urn:microsoft.com/office/officeart/2005/8/layout/default#1"/>
    <dgm:cxn modelId="{66479E97-5D27-48B7-841A-10AA68ECA835}" srcId="{15F14372-072A-4979-BBB5-C43F1C1177AD}" destId="{0D8EBDDE-3702-4B5C-B8D6-6422C50FB159}" srcOrd="3" destOrd="0" parTransId="{95CCC851-F789-400B-B882-55A730146D42}" sibTransId="{5324F6ED-B1DB-4F88-9185-CAF7646D6661}"/>
    <dgm:cxn modelId="{BDA318F9-2923-4F7D-923D-0EEA8CD1A382}" type="presOf" srcId="{364D7FC4-41DC-4291-BA73-7D745EB22546}" destId="{8D8A9B0F-CA6E-4E4C-B72C-3CAD57B5C127}" srcOrd="0" destOrd="0" presId="urn:microsoft.com/office/officeart/2005/8/layout/default#1"/>
    <dgm:cxn modelId="{B585F847-652C-40F8-BDAF-623C0F2C6086}" type="presOf" srcId="{9CF32606-60A2-4E75-8ED8-26587E975C4A}" destId="{A80F3E50-83E1-49B4-8B54-1D1A478CCEC9}" srcOrd="0" destOrd="0" presId="urn:microsoft.com/office/officeart/2005/8/layout/default#1"/>
    <dgm:cxn modelId="{48A94A50-FDD0-406E-8FF9-BD7EAEF1FD8B}" srcId="{15F14372-072A-4979-BBB5-C43F1C1177AD}" destId="{8385285D-9E3C-4A3C-9E84-33172E2C6317}" srcOrd="2" destOrd="0" parTransId="{5EBB3D5A-DCDB-4838-8D63-FA8E511E4D6C}" sibTransId="{76A3F538-5E32-41BD-AD13-B15F0719B4E6}"/>
    <dgm:cxn modelId="{F6992A77-E6B6-4141-9FFA-18E9EF49B1DD}" srcId="{15F14372-072A-4979-BBB5-C43F1C1177AD}" destId="{D03E869B-8319-44E4-8362-B0D66B191543}" srcOrd="6" destOrd="0" parTransId="{FAC65B33-58CE-4A97-9661-0ED8E49A187F}" sibTransId="{B1E1DB43-4A63-4458-947D-223E34426659}"/>
    <dgm:cxn modelId="{4C51C97F-E041-4C61-A1F5-8BD86C8B3C23}" type="presOf" srcId="{15F14372-072A-4979-BBB5-C43F1C1177AD}" destId="{624572AF-9290-44E8-9E9E-DF67FB043FBA}" srcOrd="0" destOrd="0" presId="urn:microsoft.com/office/officeart/2005/8/layout/default#1"/>
    <dgm:cxn modelId="{A8AA52AF-141A-47A7-8700-D080902D934C}" type="presOf" srcId="{5CF6B6E5-A210-4540-AACF-E9FE64C3F1FF}" destId="{2D6FA06A-144E-46ED-A489-A800AC953582}" srcOrd="0" destOrd="0" presId="urn:microsoft.com/office/officeart/2005/8/layout/default#1"/>
    <dgm:cxn modelId="{D40B8FA9-38EF-49E3-A70D-6FD63CEBC07E}" srcId="{15F14372-072A-4979-BBB5-C43F1C1177AD}" destId="{9CF32606-60A2-4E75-8ED8-26587E975C4A}" srcOrd="5" destOrd="0" parTransId="{34273D60-CB47-4F0A-998A-D0E1ED661975}" sibTransId="{1A12E98D-E4AB-4FA7-B2D9-F67A521B54AC}"/>
    <dgm:cxn modelId="{62E6C1B1-3E7E-4053-A1A8-0C76E41178BB}" type="presOf" srcId="{0D8EBDDE-3702-4B5C-B8D6-6422C50FB159}" destId="{8AF56398-E6E5-43B2-B8A8-ABB6952E3D8D}" srcOrd="0" destOrd="0" presId="urn:microsoft.com/office/officeart/2005/8/layout/default#1"/>
    <dgm:cxn modelId="{DAAC6AFE-446D-4A1F-8D70-3AD124CA447E}" srcId="{15F14372-072A-4979-BBB5-C43F1C1177AD}" destId="{364D7FC4-41DC-4291-BA73-7D745EB22546}" srcOrd="9" destOrd="0" parTransId="{A0997976-28CC-416A-AB35-386CD392A95A}" sibTransId="{CF57FE07-B7DE-4264-A8B9-0D941C034EEA}"/>
    <dgm:cxn modelId="{DECB28B0-9752-44EB-81DE-228D7A4D11EA}" srcId="{15F14372-072A-4979-BBB5-C43F1C1177AD}" destId="{516F8A90-D3E8-4E44-BAEB-157BF5308512}" srcOrd="0" destOrd="0" parTransId="{1AE49A4D-62E2-4635-A54F-462F3971428C}" sibTransId="{1753C560-619A-41FE-8468-6B44779F8C6C}"/>
    <dgm:cxn modelId="{FA01858E-359E-4E29-A9EA-4080523C0E17}" type="presOf" srcId="{257E5565-9182-4642-AC31-E6FBEAD638F9}" destId="{B14F05B7-308D-46C6-852D-0AD6D4E5724F}" srcOrd="0" destOrd="0" presId="urn:microsoft.com/office/officeart/2005/8/layout/default#1"/>
    <dgm:cxn modelId="{AA51DDAA-A559-4109-9676-16DD4C87CD72}" srcId="{15F14372-072A-4979-BBB5-C43F1C1177AD}" destId="{F440470E-F37F-4083-B26B-951D47BFDA09}" srcOrd="8" destOrd="0" parTransId="{6CFF189E-34A0-4C03-A0ED-BDC04A895AA5}" sibTransId="{A98E410D-C741-4DC3-BDD8-3DABAD86906B}"/>
    <dgm:cxn modelId="{37BAF273-AC43-435A-9DDC-32F48D91C60A}" type="presParOf" srcId="{624572AF-9290-44E8-9E9E-DF67FB043FBA}" destId="{C31376B4-4A36-41E9-9069-731C9F956378}" srcOrd="0" destOrd="0" presId="urn:microsoft.com/office/officeart/2005/8/layout/default#1"/>
    <dgm:cxn modelId="{F2A62BC3-FD94-4F68-94B1-851C1D45781A}" type="presParOf" srcId="{624572AF-9290-44E8-9E9E-DF67FB043FBA}" destId="{1F7BE2CD-6964-4A1C-98E8-A41228395793}" srcOrd="1" destOrd="0" presId="urn:microsoft.com/office/officeart/2005/8/layout/default#1"/>
    <dgm:cxn modelId="{C68DD276-E080-4571-BE29-C4F02C0AD942}" type="presParOf" srcId="{624572AF-9290-44E8-9E9E-DF67FB043FBA}" destId="{54D3C5CE-F2C8-4EDC-B43A-A63C39F19C7C}" srcOrd="2" destOrd="0" presId="urn:microsoft.com/office/officeart/2005/8/layout/default#1"/>
    <dgm:cxn modelId="{03CC232F-66DE-416B-904E-0740084F3FF9}" type="presParOf" srcId="{624572AF-9290-44E8-9E9E-DF67FB043FBA}" destId="{8563C16C-290B-4317-ADA6-3B113230240E}" srcOrd="3" destOrd="0" presId="urn:microsoft.com/office/officeart/2005/8/layout/default#1"/>
    <dgm:cxn modelId="{D5A0E8F5-2584-4836-8037-0F714EDD30AA}" type="presParOf" srcId="{624572AF-9290-44E8-9E9E-DF67FB043FBA}" destId="{8D3B46D8-6D9B-4352-8001-137BD5940880}" srcOrd="4" destOrd="0" presId="urn:microsoft.com/office/officeart/2005/8/layout/default#1"/>
    <dgm:cxn modelId="{850DC41C-ECCB-479C-B57D-C62B76AFBA32}" type="presParOf" srcId="{624572AF-9290-44E8-9E9E-DF67FB043FBA}" destId="{07EA8932-D8BE-4225-A315-891F484511C4}" srcOrd="5" destOrd="0" presId="urn:microsoft.com/office/officeart/2005/8/layout/default#1"/>
    <dgm:cxn modelId="{4E66F6F8-8B2B-4E17-B3E6-EA534E164B8D}" type="presParOf" srcId="{624572AF-9290-44E8-9E9E-DF67FB043FBA}" destId="{8AF56398-E6E5-43B2-B8A8-ABB6952E3D8D}" srcOrd="6" destOrd="0" presId="urn:microsoft.com/office/officeart/2005/8/layout/default#1"/>
    <dgm:cxn modelId="{04BD6235-04D3-4D31-A7E9-CF844CA8152F}" type="presParOf" srcId="{624572AF-9290-44E8-9E9E-DF67FB043FBA}" destId="{7B19A501-AFF8-44DC-BC7F-F904BFCA8097}" srcOrd="7" destOrd="0" presId="urn:microsoft.com/office/officeart/2005/8/layout/default#1"/>
    <dgm:cxn modelId="{C43F0388-5286-43C6-BEAE-3274D7BB412F}" type="presParOf" srcId="{624572AF-9290-44E8-9E9E-DF67FB043FBA}" destId="{2D6FA06A-144E-46ED-A489-A800AC953582}" srcOrd="8" destOrd="0" presId="urn:microsoft.com/office/officeart/2005/8/layout/default#1"/>
    <dgm:cxn modelId="{E7436AF7-F22A-4239-A0CC-B9CE2BC63836}" type="presParOf" srcId="{624572AF-9290-44E8-9E9E-DF67FB043FBA}" destId="{67A0A6E5-A8A5-4DFA-B825-B640BE491DCB}" srcOrd="9" destOrd="0" presId="urn:microsoft.com/office/officeart/2005/8/layout/default#1"/>
    <dgm:cxn modelId="{FAFDC8B7-B813-45D8-B927-C9616DA1756C}" type="presParOf" srcId="{624572AF-9290-44E8-9E9E-DF67FB043FBA}" destId="{A80F3E50-83E1-49B4-8B54-1D1A478CCEC9}" srcOrd="10" destOrd="0" presId="urn:microsoft.com/office/officeart/2005/8/layout/default#1"/>
    <dgm:cxn modelId="{03C16556-E6EB-4178-BC94-9CDB9A412466}" type="presParOf" srcId="{624572AF-9290-44E8-9E9E-DF67FB043FBA}" destId="{C646E794-35A6-4382-B4D8-4ABD8F5D397F}" srcOrd="11" destOrd="0" presId="urn:microsoft.com/office/officeart/2005/8/layout/default#1"/>
    <dgm:cxn modelId="{9D96046C-1B54-45C5-BCE1-064A38DFA65F}" type="presParOf" srcId="{624572AF-9290-44E8-9E9E-DF67FB043FBA}" destId="{307D62E0-4ECD-4BBD-A1E7-2C61CE2298B4}" srcOrd="12" destOrd="0" presId="urn:microsoft.com/office/officeart/2005/8/layout/default#1"/>
    <dgm:cxn modelId="{A2962A6E-2605-4F35-A085-0C3A4C1790DF}" type="presParOf" srcId="{624572AF-9290-44E8-9E9E-DF67FB043FBA}" destId="{87C4DAD1-7295-42B0-98A9-E890469747E7}" srcOrd="13" destOrd="0" presId="urn:microsoft.com/office/officeart/2005/8/layout/default#1"/>
    <dgm:cxn modelId="{B996DE0D-D3CC-4C28-9972-D6DC5F9BE878}" type="presParOf" srcId="{624572AF-9290-44E8-9E9E-DF67FB043FBA}" destId="{B14F05B7-308D-46C6-852D-0AD6D4E5724F}" srcOrd="14" destOrd="0" presId="urn:microsoft.com/office/officeart/2005/8/layout/default#1"/>
    <dgm:cxn modelId="{42FE251C-68EA-411B-9AAF-38DEB881B862}" type="presParOf" srcId="{624572AF-9290-44E8-9E9E-DF67FB043FBA}" destId="{BE93E141-F7B7-41E3-961A-C7F4E5D83A64}" srcOrd="15" destOrd="0" presId="urn:microsoft.com/office/officeart/2005/8/layout/default#1"/>
    <dgm:cxn modelId="{39EF3A7D-9FDD-4DDE-A9B5-A252FEF0ADD3}" type="presParOf" srcId="{624572AF-9290-44E8-9E9E-DF67FB043FBA}" destId="{A54B213F-EAE3-4F44-B428-3604A1878FF9}" srcOrd="16" destOrd="0" presId="urn:microsoft.com/office/officeart/2005/8/layout/default#1"/>
    <dgm:cxn modelId="{86342A9E-CBA3-4C47-A373-05625AE89556}" type="presParOf" srcId="{624572AF-9290-44E8-9E9E-DF67FB043FBA}" destId="{434CE7EA-5C98-4F55-BD32-FE7B5E05EB28}" srcOrd="17" destOrd="0" presId="urn:microsoft.com/office/officeart/2005/8/layout/default#1"/>
    <dgm:cxn modelId="{672E5066-90C1-4A20-8759-CB396FE631FE}" type="presParOf" srcId="{624572AF-9290-44E8-9E9E-DF67FB043FBA}" destId="{8D8A9B0F-CA6E-4E4C-B72C-3CAD57B5C127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429AF-885E-46DA-B196-52CABA221647}" type="doc">
      <dgm:prSet loTypeId="urn:microsoft.com/office/officeart/2005/8/layout/pyramid2" loCatId="pyramid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CA04B9-82D9-4F72-B494-A451DC0AE59F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Psychology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343C5EB0-75D0-4674-B092-308DC979D3AC}" type="parTrans" cxnId="{69437AF1-691C-434E-AEF7-E2ECA37D11BE}">
      <dgm:prSet/>
      <dgm:spPr/>
      <dgm:t>
        <a:bodyPr/>
        <a:lstStyle/>
        <a:p>
          <a:endParaRPr lang="en-US"/>
        </a:p>
      </dgm:t>
    </dgm:pt>
    <dgm:pt modelId="{1279BE5D-61D2-4740-AE32-E922D3CC0294}" type="sibTrans" cxnId="{69437AF1-691C-434E-AEF7-E2ECA37D11BE}">
      <dgm:prSet/>
      <dgm:spPr/>
      <dgm:t>
        <a:bodyPr/>
        <a:lstStyle/>
        <a:p>
          <a:endParaRPr lang="en-US"/>
        </a:p>
      </dgm:t>
    </dgm:pt>
    <dgm:pt modelId="{ACE84D24-E297-4D79-BB22-E4E7883BD820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Social Psychology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86A21F0E-8EB1-409F-B2CB-D820A85BC6AF}" type="parTrans" cxnId="{B863C124-46EA-4AC5-B456-8EA19E21595C}">
      <dgm:prSet/>
      <dgm:spPr/>
      <dgm:t>
        <a:bodyPr/>
        <a:lstStyle/>
        <a:p>
          <a:endParaRPr lang="en-US"/>
        </a:p>
      </dgm:t>
    </dgm:pt>
    <dgm:pt modelId="{9F1A93AD-5C1A-4A7D-81F0-92E906D2D0D4}" type="sibTrans" cxnId="{B863C124-46EA-4AC5-B456-8EA19E21595C}">
      <dgm:prSet/>
      <dgm:spPr/>
      <dgm:t>
        <a:bodyPr/>
        <a:lstStyle/>
        <a:p>
          <a:endParaRPr lang="en-US"/>
        </a:p>
      </dgm:t>
    </dgm:pt>
    <dgm:pt modelId="{6F314376-4250-4AB8-8507-752650C27511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Sociology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A3D4A267-15F1-4C76-9D3F-BCE72D9397B5}" type="parTrans" cxnId="{8C4AD14F-BCCF-49F5-B00E-2CF1C9973A49}">
      <dgm:prSet/>
      <dgm:spPr/>
      <dgm:t>
        <a:bodyPr/>
        <a:lstStyle/>
        <a:p>
          <a:endParaRPr lang="en-US"/>
        </a:p>
      </dgm:t>
    </dgm:pt>
    <dgm:pt modelId="{B877A2FC-5ED6-4663-9CC7-FEC7B7EDF682}" type="sibTrans" cxnId="{8C4AD14F-BCCF-49F5-B00E-2CF1C9973A49}">
      <dgm:prSet/>
      <dgm:spPr/>
      <dgm:t>
        <a:bodyPr/>
        <a:lstStyle/>
        <a:p>
          <a:endParaRPr lang="en-US"/>
        </a:p>
      </dgm:t>
    </dgm:pt>
    <dgm:pt modelId="{D9D0A833-2175-4549-88D0-32BBDA80E83F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Anthropology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8DFEE2AD-015F-446A-8E40-9E35AA880A18}" type="parTrans" cxnId="{78E29A70-E22D-4AB7-9244-C7E1826D7192}">
      <dgm:prSet/>
      <dgm:spPr/>
      <dgm:t>
        <a:bodyPr/>
        <a:lstStyle/>
        <a:p>
          <a:endParaRPr lang="en-US"/>
        </a:p>
      </dgm:t>
    </dgm:pt>
    <dgm:pt modelId="{629DBCFC-7599-4159-8188-CDEB2697A9BE}" type="sibTrans" cxnId="{78E29A70-E22D-4AB7-9244-C7E1826D7192}">
      <dgm:prSet/>
      <dgm:spPr/>
      <dgm:t>
        <a:bodyPr/>
        <a:lstStyle/>
        <a:p>
          <a:endParaRPr lang="en-US"/>
        </a:p>
      </dgm:t>
    </dgm:pt>
    <dgm:pt modelId="{7DEA61EB-6D19-4D2F-ADBB-59BB9124C289}" type="pres">
      <dgm:prSet presAssocID="{ABE429AF-885E-46DA-B196-52CABA22164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66DD18E-47D1-44D3-8D4A-A2CDA230782E}" type="pres">
      <dgm:prSet presAssocID="{ABE429AF-885E-46DA-B196-52CABA221647}" presName="pyramid" presStyleLbl="node1" presStyleIdx="0" presStyleCnt="1" custScaleX="70876" custScaleY="88350" custLinFactNeighborX="2644" custLinFactNeighborY="-971"/>
      <dgm:spPr>
        <a:gradFill rotWithShape="0">
          <a:gsLst>
            <a:gs pos="0">
              <a:srgbClr val="FFFF00"/>
            </a:gs>
            <a:gs pos="100000">
              <a:srgbClr val="C00000"/>
            </a:gs>
          </a:gsLst>
          <a:lin ang="5400000" scaled="1"/>
        </a:gradFill>
        <a:ln>
          <a:solidFill>
            <a:schemeClr val="accent4">
              <a:lumMod val="10000"/>
            </a:schemeClr>
          </a:solidFill>
        </a:ln>
      </dgm:spPr>
    </dgm:pt>
    <dgm:pt modelId="{8B52E20C-E8B4-4206-A746-05A453C2E27D}" type="pres">
      <dgm:prSet presAssocID="{ABE429AF-885E-46DA-B196-52CABA221647}" presName="theList" presStyleCnt="0"/>
      <dgm:spPr/>
    </dgm:pt>
    <dgm:pt modelId="{6C11411C-F389-4BA8-8906-AA7BB10204E5}" type="pres">
      <dgm:prSet presAssocID="{20CA04B9-82D9-4F72-B494-A451DC0AE59F}" presName="aNode" presStyleLbl="fgAcc1" presStyleIdx="0" presStyleCnt="4" custLinFactNeighborX="7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A8EE4-C417-445F-AC4C-C4434D0D5695}" type="pres">
      <dgm:prSet presAssocID="{20CA04B9-82D9-4F72-B494-A451DC0AE59F}" presName="aSpace" presStyleCnt="0"/>
      <dgm:spPr/>
    </dgm:pt>
    <dgm:pt modelId="{7E438644-708E-43BE-863A-356051488AFE}" type="pres">
      <dgm:prSet presAssocID="{ACE84D24-E297-4D79-BB22-E4E7883BD820}" presName="aNode" presStyleLbl="fgAcc1" presStyleIdx="1" presStyleCnt="4" custLinFactNeighborX="7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DE2C4-3740-452E-81AB-AE6F800667CF}" type="pres">
      <dgm:prSet presAssocID="{ACE84D24-E297-4D79-BB22-E4E7883BD820}" presName="aSpace" presStyleCnt="0"/>
      <dgm:spPr/>
    </dgm:pt>
    <dgm:pt modelId="{0CBE8BEC-11A2-42B5-81C5-CA6F4D17E23F}" type="pres">
      <dgm:prSet presAssocID="{6F314376-4250-4AB8-8507-752650C27511}" presName="aNode" presStyleLbl="fgAcc1" presStyleIdx="2" presStyleCnt="4" custLinFactNeighborX="7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BBB43-4614-4089-A458-A694E0628B91}" type="pres">
      <dgm:prSet presAssocID="{6F314376-4250-4AB8-8507-752650C27511}" presName="aSpace" presStyleCnt="0"/>
      <dgm:spPr/>
    </dgm:pt>
    <dgm:pt modelId="{7475B95B-DB2B-4AD3-8733-70B373705118}" type="pres">
      <dgm:prSet presAssocID="{D9D0A833-2175-4549-88D0-32BBDA80E83F}" presName="aNode" presStyleLbl="fgAcc1" presStyleIdx="3" presStyleCnt="4" custLinFactNeighborX="7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42F36-7E63-4A26-A5CD-D696B569C867}" type="pres">
      <dgm:prSet presAssocID="{D9D0A833-2175-4549-88D0-32BBDA80E83F}" presName="aSpace" presStyleCnt="0"/>
      <dgm:spPr/>
    </dgm:pt>
  </dgm:ptLst>
  <dgm:cxnLst>
    <dgm:cxn modelId="{8C4AD14F-BCCF-49F5-B00E-2CF1C9973A49}" srcId="{ABE429AF-885E-46DA-B196-52CABA221647}" destId="{6F314376-4250-4AB8-8507-752650C27511}" srcOrd="2" destOrd="0" parTransId="{A3D4A267-15F1-4C76-9D3F-BCE72D9397B5}" sibTransId="{B877A2FC-5ED6-4663-9CC7-FEC7B7EDF682}"/>
    <dgm:cxn modelId="{1F6256BB-2952-4E9E-9AE0-17AA90C57D95}" type="presOf" srcId="{ACE84D24-E297-4D79-BB22-E4E7883BD820}" destId="{7E438644-708E-43BE-863A-356051488AFE}" srcOrd="0" destOrd="0" presId="urn:microsoft.com/office/officeart/2005/8/layout/pyramid2"/>
    <dgm:cxn modelId="{89878F58-1187-468F-8748-2D22DAFBF663}" type="presOf" srcId="{D9D0A833-2175-4549-88D0-32BBDA80E83F}" destId="{7475B95B-DB2B-4AD3-8733-70B373705118}" srcOrd="0" destOrd="0" presId="urn:microsoft.com/office/officeart/2005/8/layout/pyramid2"/>
    <dgm:cxn modelId="{78E29A70-E22D-4AB7-9244-C7E1826D7192}" srcId="{ABE429AF-885E-46DA-B196-52CABA221647}" destId="{D9D0A833-2175-4549-88D0-32BBDA80E83F}" srcOrd="3" destOrd="0" parTransId="{8DFEE2AD-015F-446A-8E40-9E35AA880A18}" sibTransId="{629DBCFC-7599-4159-8188-CDEB2697A9BE}"/>
    <dgm:cxn modelId="{914F1B99-2D84-4208-A5F5-457B9CF732F8}" type="presOf" srcId="{ABE429AF-885E-46DA-B196-52CABA221647}" destId="{7DEA61EB-6D19-4D2F-ADBB-59BB9124C289}" srcOrd="0" destOrd="0" presId="urn:microsoft.com/office/officeart/2005/8/layout/pyramid2"/>
    <dgm:cxn modelId="{B863C124-46EA-4AC5-B456-8EA19E21595C}" srcId="{ABE429AF-885E-46DA-B196-52CABA221647}" destId="{ACE84D24-E297-4D79-BB22-E4E7883BD820}" srcOrd="1" destOrd="0" parTransId="{86A21F0E-8EB1-409F-B2CB-D820A85BC6AF}" sibTransId="{9F1A93AD-5C1A-4A7D-81F0-92E906D2D0D4}"/>
    <dgm:cxn modelId="{A959FFD0-52A4-4E22-92E6-E0BE37F056E9}" type="presOf" srcId="{20CA04B9-82D9-4F72-B494-A451DC0AE59F}" destId="{6C11411C-F389-4BA8-8906-AA7BB10204E5}" srcOrd="0" destOrd="0" presId="urn:microsoft.com/office/officeart/2005/8/layout/pyramid2"/>
    <dgm:cxn modelId="{114661B3-E02F-4CFA-B3B8-6B955459988E}" type="presOf" srcId="{6F314376-4250-4AB8-8507-752650C27511}" destId="{0CBE8BEC-11A2-42B5-81C5-CA6F4D17E23F}" srcOrd="0" destOrd="0" presId="urn:microsoft.com/office/officeart/2005/8/layout/pyramid2"/>
    <dgm:cxn modelId="{69437AF1-691C-434E-AEF7-E2ECA37D11BE}" srcId="{ABE429AF-885E-46DA-B196-52CABA221647}" destId="{20CA04B9-82D9-4F72-B494-A451DC0AE59F}" srcOrd="0" destOrd="0" parTransId="{343C5EB0-75D0-4674-B092-308DC979D3AC}" sibTransId="{1279BE5D-61D2-4740-AE32-E922D3CC0294}"/>
    <dgm:cxn modelId="{29F29424-9C14-49BD-A7F2-FBBDD3B70A11}" type="presParOf" srcId="{7DEA61EB-6D19-4D2F-ADBB-59BB9124C289}" destId="{F66DD18E-47D1-44D3-8D4A-A2CDA230782E}" srcOrd="0" destOrd="0" presId="urn:microsoft.com/office/officeart/2005/8/layout/pyramid2"/>
    <dgm:cxn modelId="{DC2ABC3B-6B08-4594-97CA-71CD61C3D2A1}" type="presParOf" srcId="{7DEA61EB-6D19-4D2F-ADBB-59BB9124C289}" destId="{8B52E20C-E8B4-4206-A746-05A453C2E27D}" srcOrd="1" destOrd="0" presId="urn:microsoft.com/office/officeart/2005/8/layout/pyramid2"/>
    <dgm:cxn modelId="{F01578A0-A1FC-44E5-A47E-F3AD7B07C97F}" type="presParOf" srcId="{8B52E20C-E8B4-4206-A746-05A453C2E27D}" destId="{6C11411C-F389-4BA8-8906-AA7BB10204E5}" srcOrd="0" destOrd="0" presId="urn:microsoft.com/office/officeart/2005/8/layout/pyramid2"/>
    <dgm:cxn modelId="{44AB56A4-0D04-4A9C-A26D-AFDADBBFEA27}" type="presParOf" srcId="{8B52E20C-E8B4-4206-A746-05A453C2E27D}" destId="{ECFA8EE4-C417-445F-AC4C-C4434D0D5695}" srcOrd="1" destOrd="0" presId="urn:microsoft.com/office/officeart/2005/8/layout/pyramid2"/>
    <dgm:cxn modelId="{280500BF-B1F6-44BF-AD88-F69523F83585}" type="presParOf" srcId="{8B52E20C-E8B4-4206-A746-05A453C2E27D}" destId="{7E438644-708E-43BE-863A-356051488AFE}" srcOrd="2" destOrd="0" presId="urn:microsoft.com/office/officeart/2005/8/layout/pyramid2"/>
    <dgm:cxn modelId="{923845D2-B103-4ED2-81A2-A1A674E45B9A}" type="presParOf" srcId="{8B52E20C-E8B4-4206-A746-05A453C2E27D}" destId="{7B2DE2C4-3740-452E-81AB-AE6F800667CF}" srcOrd="3" destOrd="0" presId="urn:microsoft.com/office/officeart/2005/8/layout/pyramid2"/>
    <dgm:cxn modelId="{F68F79CB-16A1-416C-995C-C16C6E9A1FDB}" type="presParOf" srcId="{8B52E20C-E8B4-4206-A746-05A453C2E27D}" destId="{0CBE8BEC-11A2-42B5-81C5-CA6F4D17E23F}" srcOrd="4" destOrd="0" presId="urn:microsoft.com/office/officeart/2005/8/layout/pyramid2"/>
    <dgm:cxn modelId="{400A3510-BBA0-4144-8F99-48A65052ADF4}" type="presParOf" srcId="{8B52E20C-E8B4-4206-A746-05A453C2E27D}" destId="{120BBB43-4614-4089-A458-A694E0628B91}" srcOrd="5" destOrd="0" presId="urn:microsoft.com/office/officeart/2005/8/layout/pyramid2"/>
    <dgm:cxn modelId="{3E0A9462-B9BD-4101-BCC0-DFBDA2EE1D75}" type="presParOf" srcId="{8B52E20C-E8B4-4206-A746-05A453C2E27D}" destId="{7475B95B-DB2B-4AD3-8733-70B373705118}" srcOrd="6" destOrd="0" presId="urn:microsoft.com/office/officeart/2005/8/layout/pyramid2"/>
    <dgm:cxn modelId="{65F5AD87-5FCB-4767-B651-1DD74DEDA170}" type="presParOf" srcId="{8B52E20C-E8B4-4206-A746-05A453C2E27D}" destId="{FCC42F36-7E63-4A26-A5CD-D696B569C86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7FB02-03D9-41BE-80B0-DF2AAEB08D4E}">
      <dsp:nvSpPr>
        <dsp:cNvPr id="0" name=""/>
        <dsp:cNvSpPr/>
      </dsp:nvSpPr>
      <dsp:spPr>
        <a:xfrm>
          <a:off x="5304826" y="1552387"/>
          <a:ext cx="3798151" cy="648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331"/>
              </a:lnTo>
              <a:lnTo>
                <a:pt x="3798151" y="324331"/>
              </a:lnTo>
              <a:lnTo>
                <a:pt x="3798151" y="6486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3D52F-B5AF-43EC-A1E7-4D5B8709E843}">
      <dsp:nvSpPr>
        <dsp:cNvPr id="0" name=""/>
        <dsp:cNvSpPr/>
      </dsp:nvSpPr>
      <dsp:spPr>
        <a:xfrm>
          <a:off x="5304826" y="1552387"/>
          <a:ext cx="116743" cy="648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331"/>
              </a:lnTo>
              <a:lnTo>
                <a:pt x="116743" y="324331"/>
              </a:lnTo>
              <a:lnTo>
                <a:pt x="116743" y="6486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587EC-4EE6-4229-BC34-999AE5D6DDE9}">
      <dsp:nvSpPr>
        <dsp:cNvPr id="0" name=""/>
        <dsp:cNvSpPr/>
      </dsp:nvSpPr>
      <dsp:spPr>
        <a:xfrm>
          <a:off x="1623418" y="1552387"/>
          <a:ext cx="3681407" cy="648662"/>
        </a:xfrm>
        <a:custGeom>
          <a:avLst/>
          <a:gdLst/>
          <a:ahLst/>
          <a:cxnLst/>
          <a:rect l="0" t="0" r="0" b="0"/>
          <a:pathLst>
            <a:path>
              <a:moveTo>
                <a:pt x="3681407" y="0"/>
              </a:moveTo>
              <a:lnTo>
                <a:pt x="3681407" y="324331"/>
              </a:lnTo>
              <a:lnTo>
                <a:pt x="0" y="324331"/>
              </a:lnTo>
              <a:lnTo>
                <a:pt x="0" y="6486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66EDF-07B6-45CD-8BA5-DE66F8887A67}">
      <dsp:nvSpPr>
        <dsp:cNvPr id="0" name=""/>
        <dsp:cNvSpPr/>
      </dsp:nvSpPr>
      <dsp:spPr>
        <a:xfrm>
          <a:off x="3760391" y="7952"/>
          <a:ext cx="3088869" cy="1544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LEVELS OF ANALYSIS IN OB</a:t>
          </a:r>
          <a:endParaRPr lang="en-US" sz="2400" b="1" kern="1200" dirty="0"/>
        </a:p>
      </dsp:txBody>
      <dsp:txXfrm>
        <a:off x="3760391" y="7952"/>
        <a:ext cx="3088869" cy="1544434"/>
      </dsp:txXfrm>
    </dsp:sp>
    <dsp:sp modelId="{7EAF74B1-CC1A-4056-A3BC-2122EC45ACE4}">
      <dsp:nvSpPr>
        <dsp:cNvPr id="0" name=""/>
        <dsp:cNvSpPr/>
      </dsp:nvSpPr>
      <dsp:spPr>
        <a:xfrm>
          <a:off x="5360" y="2201050"/>
          <a:ext cx="3236116" cy="2815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INDIVIDUAL LEVEL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values, attitudes, perception, and learning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the role of personality and emotions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motivation issues</a:t>
          </a:r>
          <a:endParaRPr lang="en-US" sz="2400" kern="1200" dirty="0"/>
        </a:p>
      </dsp:txBody>
      <dsp:txXfrm>
        <a:off x="5360" y="2201050"/>
        <a:ext cx="3236116" cy="2815103"/>
      </dsp:txXfrm>
    </dsp:sp>
    <dsp:sp modelId="{F9378850-E907-412D-8B76-AF06526B2692}">
      <dsp:nvSpPr>
        <dsp:cNvPr id="0" name=""/>
        <dsp:cNvSpPr/>
      </dsp:nvSpPr>
      <dsp:spPr>
        <a:xfrm>
          <a:off x="3890139" y="2201050"/>
          <a:ext cx="3062861" cy="3325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GROUP LEVEL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Ways to make teams more effective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Communication issues and group decision making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Leadership, trust, power, politics, conflict and negotiation</a:t>
          </a:r>
          <a:endParaRPr lang="en-US" sz="2000" b="1" kern="1200" dirty="0"/>
        </a:p>
      </dsp:txBody>
      <dsp:txXfrm>
        <a:off x="3890139" y="2201050"/>
        <a:ext cx="3062861" cy="3325384"/>
      </dsp:txXfrm>
    </dsp:sp>
    <dsp:sp modelId="{15BF1B32-3DCC-41E7-879E-560B256D719D}">
      <dsp:nvSpPr>
        <dsp:cNvPr id="0" name=""/>
        <dsp:cNvSpPr/>
      </dsp:nvSpPr>
      <dsp:spPr>
        <a:xfrm>
          <a:off x="7601663" y="2201050"/>
          <a:ext cx="3002628" cy="3941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ORGANIZATION LEVEL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Culture, structure, Strategy, Organizational Change</a:t>
          </a:r>
          <a:endParaRPr lang="en-US" sz="2400" kern="1200" dirty="0"/>
        </a:p>
      </dsp:txBody>
      <dsp:txXfrm>
        <a:off x="7601663" y="2201050"/>
        <a:ext cx="3002628" cy="3941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376B4-4A36-41E9-9069-731C9F956378}">
      <dsp:nvSpPr>
        <dsp:cNvPr id="0" name=""/>
        <dsp:cNvSpPr/>
      </dsp:nvSpPr>
      <dsp:spPr>
        <a:xfrm>
          <a:off x="2621" y="18367"/>
          <a:ext cx="2079513" cy="124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Brainstorming in a group is more effective than brainstorming alone. </a:t>
          </a:r>
          <a:endParaRPr lang="en-US" sz="1400" kern="1200" dirty="0"/>
        </a:p>
      </dsp:txBody>
      <dsp:txXfrm>
        <a:off x="2621" y="18367"/>
        <a:ext cx="2079513" cy="1247708"/>
      </dsp:txXfrm>
    </dsp:sp>
    <dsp:sp modelId="{54D3C5CE-F2C8-4EDC-B43A-A63C39F19C7C}">
      <dsp:nvSpPr>
        <dsp:cNvPr id="0" name=""/>
        <dsp:cNvSpPr/>
      </dsp:nvSpPr>
      <dsp:spPr>
        <a:xfrm>
          <a:off x="2290085" y="18367"/>
          <a:ext cx="2079513" cy="124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If a person fails the first time, they try harder the next time.</a:t>
          </a:r>
          <a:endParaRPr lang="en-US" sz="1400" kern="1200" dirty="0"/>
        </a:p>
      </dsp:txBody>
      <dsp:txXfrm>
        <a:off x="2290085" y="18367"/>
        <a:ext cx="2079513" cy="1247708"/>
      </dsp:txXfrm>
    </dsp:sp>
    <dsp:sp modelId="{8D3B46D8-6D9B-4352-8001-137BD5940880}">
      <dsp:nvSpPr>
        <dsp:cNvPr id="0" name=""/>
        <dsp:cNvSpPr/>
      </dsp:nvSpPr>
      <dsp:spPr>
        <a:xfrm>
          <a:off x="4577550" y="18367"/>
          <a:ext cx="2079513" cy="124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first five minutes of a negotiation don’t matter much. </a:t>
          </a:r>
          <a:endParaRPr lang="en-US" sz="1400" kern="1200" dirty="0"/>
        </a:p>
      </dsp:txBody>
      <dsp:txXfrm>
        <a:off x="4577550" y="18367"/>
        <a:ext cx="2079513" cy="1247708"/>
      </dsp:txXfrm>
    </dsp:sp>
    <dsp:sp modelId="{8AF56398-E6E5-43B2-B8A8-ABB6952E3D8D}">
      <dsp:nvSpPr>
        <dsp:cNvPr id="0" name=""/>
        <dsp:cNvSpPr/>
      </dsp:nvSpPr>
      <dsp:spPr>
        <a:xfrm>
          <a:off x="6865015" y="18367"/>
          <a:ext cx="2079513" cy="124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People perform better if goals are easier.</a:t>
          </a:r>
          <a:endParaRPr lang="en-US" sz="1400" kern="1200" dirty="0"/>
        </a:p>
      </dsp:txBody>
      <dsp:txXfrm>
        <a:off x="6865015" y="18367"/>
        <a:ext cx="2079513" cy="1247708"/>
      </dsp:txXfrm>
    </dsp:sp>
    <dsp:sp modelId="{2D6FA06A-144E-46ED-A489-A800AC953582}">
      <dsp:nvSpPr>
        <dsp:cNvPr id="0" name=""/>
        <dsp:cNvSpPr/>
      </dsp:nvSpPr>
      <dsp:spPr>
        <a:xfrm>
          <a:off x="2621" y="1474026"/>
          <a:ext cx="2079513" cy="124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Most people within organizations make effective decisions.</a:t>
          </a:r>
          <a:endParaRPr lang="en-US" sz="1400" kern="1200" dirty="0"/>
        </a:p>
      </dsp:txBody>
      <dsp:txXfrm>
        <a:off x="2621" y="1474026"/>
        <a:ext cx="2079513" cy="1247708"/>
      </dsp:txXfrm>
    </dsp:sp>
    <dsp:sp modelId="{A80F3E50-83E1-49B4-8B54-1D1A478CCEC9}">
      <dsp:nvSpPr>
        <dsp:cNvPr id="0" name=""/>
        <dsp:cNvSpPr/>
      </dsp:nvSpPr>
      <dsp:spPr>
        <a:xfrm>
          <a:off x="2290085" y="1474026"/>
          <a:ext cx="2079513" cy="124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Pay is a major determinant of how hard someone will work. </a:t>
          </a:r>
          <a:endParaRPr lang="en-IN" sz="1400" kern="1200"/>
        </a:p>
      </dsp:txBody>
      <dsp:txXfrm>
        <a:off x="2290085" y="1474026"/>
        <a:ext cx="2079513" cy="1247708"/>
      </dsp:txXfrm>
    </dsp:sp>
    <dsp:sp modelId="{307D62E0-4ECD-4BBD-A1E7-2C61CE2298B4}">
      <dsp:nvSpPr>
        <dsp:cNvPr id="0" name=""/>
        <dsp:cNvSpPr/>
      </dsp:nvSpPr>
      <dsp:spPr>
        <a:xfrm>
          <a:off x="4577550" y="1474026"/>
          <a:ext cx="2079513" cy="124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Teams with one smart person outperform teams where everyone is average in intelligence.</a:t>
          </a:r>
          <a:endParaRPr lang="en-US" sz="1400" kern="1200" dirty="0" smtClean="0"/>
        </a:p>
      </dsp:txBody>
      <dsp:txXfrm>
        <a:off x="4577550" y="1474026"/>
        <a:ext cx="2079513" cy="1247708"/>
      </dsp:txXfrm>
    </dsp:sp>
    <dsp:sp modelId="{B14F05B7-308D-46C6-852D-0AD6D4E5724F}">
      <dsp:nvSpPr>
        <dsp:cNvPr id="0" name=""/>
        <dsp:cNvSpPr/>
      </dsp:nvSpPr>
      <dsp:spPr>
        <a:xfrm>
          <a:off x="6865015" y="1474026"/>
          <a:ext cx="2079513" cy="124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If you pay someone to do a task they routinely enjoy, they’ll do it even more often in the future.</a:t>
          </a:r>
          <a:endParaRPr lang="en-US" sz="1400" kern="1200" dirty="0" smtClean="0"/>
        </a:p>
      </dsp:txBody>
      <dsp:txXfrm>
        <a:off x="6865015" y="1474026"/>
        <a:ext cx="2079513" cy="1247708"/>
      </dsp:txXfrm>
    </dsp:sp>
    <dsp:sp modelId="{A54B213F-EAE3-4F44-B428-3604A1878FF9}">
      <dsp:nvSpPr>
        <dsp:cNvPr id="0" name=""/>
        <dsp:cNvSpPr/>
      </dsp:nvSpPr>
      <dsp:spPr>
        <a:xfrm>
          <a:off x="2290085" y="2929686"/>
          <a:ext cx="2079513" cy="124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Positive people are more likely to withdraw from their jobs when they are dissatisfied.</a:t>
          </a:r>
          <a:endParaRPr lang="en-US" sz="1400" kern="1200" dirty="0" smtClean="0"/>
        </a:p>
      </dsp:txBody>
      <dsp:txXfrm>
        <a:off x="2290085" y="2929686"/>
        <a:ext cx="2079513" cy="1247708"/>
      </dsp:txXfrm>
    </dsp:sp>
    <dsp:sp modelId="{8D8A9B0F-CA6E-4E4C-B72C-3CAD57B5C127}">
      <dsp:nvSpPr>
        <dsp:cNvPr id="0" name=""/>
        <dsp:cNvSpPr/>
      </dsp:nvSpPr>
      <dsp:spPr>
        <a:xfrm>
          <a:off x="4577550" y="2929686"/>
          <a:ext cx="2079513" cy="124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The best way to help someone reach their goals is to tell them to do their best. </a:t>
          </a:r>
          <a:endParaRPr lang="en-US" sz="1400" kern="1200" dirty="0" smtClean="0"/>
        </a:p>
      </dsp:txBody>
      <dsp:txXfrm>
        <a:off x="4577550" y="2929686"/>
        <a:ext cx="2079513" cy="1247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DD18E-47D1-44D3-8D4A-A2CDA230782E}">
      <dsp:nvSpPr>
        <dsp:cNvPr id="0" name=""/>
        <dsp:cNvSpPr/>
      </dsp:nvSpPr>
      <dsp:spPr>
        <a:xfrm>
          <a:off x="1092085" y="253980"/>
          <a:ext cx="3708515" cy="4622825"/>
        </a:xfrm>
        <a:prstGeom prst="triangle">
          <a:avLst/>
        </a:prstGeom>
        <a:gradFill rotWithShape="0">
          <a:gsLst>
            <a:gs pos="0">
              <a:srgbClr val="FFFF00"/>
            </a:gs>
            <a:gs pos="100000">
              <a:srgbClr val="C00000"/>
            </a:gs>
          </a:gsLst>
          <a:lin ang="5400000" scaled="1"/>
        </a:gradFill>
        <a:ln>
          <a:solidFill>
            <a:schemeClr val="accent4">
              <a:lumMod val="10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11411C-F389-4BA8-8906-AA7BB10204E5}">
      <dsp:nvSpPr>
        <dsp:cNvPr id="0" name=""/>
        <dsp:cNvSpPr/>
      </dsp:nvSpPr>
      <dsp:spPr>
        <a:xfrm>
          <a:off x="3075934" y="523750"/>
          <a:ext cx="3401060" cy="92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4">
                  <a:lumMod val="10000"/>
                </a:schemeClr>
              </a:solidFill>
            </a:rPr>
            <a:t>Psychology</a:t>
          </a:r>
          <a:endParaRPr lang="en-US" sz="28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3121332" y="569148"/>
        <a:ext cx="3310264" cy="839181"/>
      </dsp:txXfrm>
    </dsp:sp>
    <dsp:sp modelId="{7E438644-708E-43BE-863A-356051488AFE}">
      <dsp:nvSpPr>
        <dsp:cNvPr id="0" name=""/>
        <dsp:cNvSpPr/>
      </dsp:nvSpPr>
      <dsp:spPr>
        <a:xfrm>
          <a:off x="3075934" y="1569975"/>
          <a:ext cx="3401060" cy="92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4">
                  <a:lumMod val="10000"/>
                </a:schemeClr>
              </a:solidFill>
            </a:rPr>
            <a:t>Social Psychology</a:t>
          </a:r>
          <a:endParaRPr lang="en-US" sz="28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3121332" y="1615373"/>
        <a:ext cx="3310264" cy="839181"/>
      </dsp:txXfrm>
    </dsp:sp>
    <dsp:sp modelId="{0CBE8BEC-11A2-42B5-81C5-CA6F4D17E23F}">
      <dsp:nvSpPr>
        <dsp:cNvPr id="0" name=""/>
        <dsp:cNvSpPr/>
      </dsp:nvSpPr>
      <dsp:spPr>
        <a:xfrm>
          <a:off x="3075934" y="2616200"/>
          <a:ext cx="3401060" cy="92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4">
                  <a:lumMod val="10000"/>
                </a:schemeClr>
              </a:solidFill>
            </a:rPr>
            <a:t>Sociology</a:t>
          </a:r>
          <a:endParaRPr lang="en-US" sz="28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3121332" y="2661598"/>
        <a:ext cx="3310264" cy="839181"/>
      </dsp:txXfrm>
    </dsp:sp>
    <dsp:sp modelId="{7475B95B-DB2B-4AD3-8733-70B373705118}">
      <dsp:nvSpPr>
        <dsp:cNvPr id="0" name=""/>
        <dsp:cNvSpPr/>
      </dsp:nvSpPr>
      <dsp:spPr>
        <a:xfrm>
          <a:off x="3075934" y="3662424"/>
          <a:ext cx="3401060" cy="92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4">
                  <a:lumMod val="10000"/>
                </a:schemeClr>
              </a:solidFill>
            </a:rPr>
            <a:t>Anthropology</a:t>
          </a:r>
          <a:endParaRPr lang="en-US" sz="28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3121332" y="3707822"/>
        <a:ext cx="3310264" cy="839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EFC5B-1C37-4AD3-B319-7AAD1427B024}" type="datetimeFigureOut">
              <a:rPr lang="en-IN" smtClean="0"/>
              <a:pPr/>
              <a:t>30-06-2021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E44E1-2C74-4B00-BA29-F0052230903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589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C34B-27EF-4710-BBED-C0A61A3F7661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5712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8F80-823C-41F8-9BB7-A1B669F74D19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0641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11F-FBD3-4938-A6D4-C48338DB0EE0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070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30FA-10F4-4A69-B5E1-6A4851F45362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1242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29E3-99CD-47C2-879F-05E074741443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5337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44EA-6B7B-4AE5-B13E-747755F66F48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9777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34A2-3E35-4CAB-8990-3070F7D801AD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130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5EE3-9720-4BE8-91B2-2081B22F56F3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57136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A9BB-5634-4F71-8BEF-1EDD8F2A58BD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8666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E086-1F42-4C43-9D6E-FA00C49C0782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56767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BFA6-7D44-4441-BF98-41E3C819A729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00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EB3B-B514-4F6D-80A9-99DBB179CAFA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45421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A9E1-A545-4937-B51C-9D4DB8660486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74105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7B0-8047-4D38-89DB-D5E843C26883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69226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FB46-9AA3-4FD3-8CC1-3FC7EB147011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36759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4D13-B191-4334-BF57-FC169F91C7C2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1096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EAD7-5A77-4BBC-943E-E43DD6822A9A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32113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C087-5626-4914-8A6C-8B63FD89B49F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34781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AE36-4622-4A5C-A59A-4E304FF877E1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5772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43E-3B5D-4CE9-B2F0-3AAD9604A7B6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89397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1ED3-45F6-430E-AE11-F94AD3D42591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95258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4E2A-62B2-44E7-AB9E-47B807E690D1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8034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CC93-FADC-43AD-AB3A-ECA2FC67F0DA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65124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4466-9490-4749-9A63-BDEB2EE6C22E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32519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E42D-B9F5-4C25-991F-E67E058BD80F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8900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8126-78DD-47E4-896B-277DAFD9E6C8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53211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BE64-7010-4C41-B200-8FD335AC641E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892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BDA0-7A01-47FA-A4D3-6FCEEE6AC795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8024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1132-8156-4FC6-83A7-FFCEB25815D8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1824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1B12-B0C6-4CC7-A785-59DB43A8068B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3951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6F22-B305-49B3-A7F6-42EDDA85E3DF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072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DE3A-9F0D-4457-B0C4-BD5E573361CE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389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A657-9587-4930-9C21-D36D22AE9309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5503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ED4-4B53-4838-85B6-D30AE6C308B1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8320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99D936-A789-4B73-8158-B5D3AFD07389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22494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F27C73-12E8-4669-B467-4EDA9C01AD20}" type="datetime1">
              <a:rPr lang="en-IN" smtClean="0"/>
              <a:pPr/>
              <a:t>30-06-2021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F79F9-620A-454C-B44A-099229A02D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10953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SOPHITORIUM MANAGEMENT COLLEGE</a:t>
            </a:r>
            <a:br>
              <a:rPr lang="en-US" sz="3600" b="1" dirty="0" smtClean="0"/>
            </a:b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/>
              <a:t>SUBJECT NAME-ORGANIZATION  BEHAVIOUR</a:t>
            </a:r>
            <a:endParaRPr lang="en-US" b="1" i="1" dirty="0" smtClean="0"/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2345" y="1101066"/>
            <a:ext cx="2982350" cy="176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Fundamental Principles of OB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Keep workers happy to increase productivity</a:t>
            </a:r>
          </a:p>
          <a:p>
            <a:r>
              <a:rPr lang="en-IN" dirty="0" smtClean="0"/>
              <a:t>Maintain transparency in operations.</a:t>
            </a:r>
          </a:p>
          <a:p>
            <a:r>
              <a:rPr lang="en-IN" dirty="0" smtClean="0"/>
              <a:t>Adapt ethical practices.</a:t>
            </a:r>
          </a:p>
          <a:p>
            <a:r>
              <a:rPr lang="en-IN" dirty="0" smtClean="0"/>
              <a:t>Developing teams to understand each other and contribute to growth of organization</a:t>
            </a:r>
          </a:p>
          <a:p>
            <a:r>
              <a:rPr lang="en-IN" dirty="0" smtClean="0"/>
              <a:t>Developing organizational citizenship</a:t>
            </a:r>
          </a:p>
          <a:p>
            <a:r>
              <a:rPr lang="en-IN" dirty="0" smtClean="0"/>
              <a:t>Developing quality leaders</a:t>
            </a:r>
          </a:p>
          <a:p>
            <a:r>
              <a:rPr lang="en-IN" dirty="0" smtClean="0"/>
              <a:t>Adapting learning organization concept and help employees accept changes in organization.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1040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OB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SzPct val="95000"/>
              <a:buFont typeface="Wingdings" pitchFamily="2" charset="2"/>
              <a:buAutoNum type="arabicPeriod"/>
            </a:pPr>
            <a:r>
              <a:rPr lang="en-US" dirty="0" smtClean="0">
                <a:latin typeface="Arial Narrow" pitchFamily="34" charset="0"/>
              </a:rPr>
              <a:t>OB is a </a:t>
            </a:r>
            <a:r>
              <a:rPr lang="en-US" i="1" dirty="0" smtClean="0">
                <a:latin typeface="Arial Narrow" pitchFamily="34" charset="0"/>
              </a:rPr>
              <a:t>way of thinking</a:t>
            </a:r>
          </a:p>
          <a:p>
            <a:pPr marL="609600" indent="-609600">
              <a:buSzPct val="95000"/>
              <a:buFont typeface="Wingdings" pitchFamily="2" charset="2"/>
              <a:buAutoNum type="arabicPeriod"/>
            </a:pPr>
            <a:r>
              <a:rPr lang="en-US" dirty="0" smtClean="0">
                <a:latin typeface="Arial Narrow" pitchFamily="34" charset="0"/>
              </a:rPr>
              <a:t>OB is </a:t>
            </a:r>
            <a:r>
              <a:rPr lang="en-US" i="1" dirty="0" smtClean="0">
                <a:latin typeface="Arial Narrow" pitchFamily="34" charset="0"/>
              </a:rPr>
              <a:t>multidisciplinary</a:t>
            </a:r>
          </a:p>
          <a:p>
            <a:pPr marL="609600" indent="-609600">
              <a:buSzPct val="95000"/>
              <a:buFont typeface="Wingdings" pitchFamily="2" charset="2"/>
              <a:buAutoNum type="arabicPeriod"/>
            </a:pPr>
            <a:r>
              <a:rPr lang="en-US" dirty="0" smtClean="0">
                <a:latin typeface="Arial Narrow" pitchFamily="34" charset="0"/>
              </a:rPr>
              <a:t>There is a distinctly </a:t>
            </a:r>
            <a:r>
              <a:rPr lang="en-US" i="1" dirty="0" smtClean="0">
                <a:latin typeface="Arial Narrow" pitchFamily="34" charset="0"/>
              </a:rPr>
              <a:t>humanistic orientation</a:t>
            </a:r>
            <a:r>
              <a:rPr lang="en-US" dirty="0" smtClean="0">
                <a:latin typeface="Arial Narrow" pitchFamily="34" charset="0"/>
              </a:rPr>
              <a:t> within OB</a:t>
            </a:r>
          </a:p>
          <a:p>
            <a:pPr marL="609600" indent="-609600">
              <a:buSzPct val="95000"/>
              <a:buFont typeface="Wingdings" pitchFamily="2" charset="2"/>
              <a:buAutoNum type="arabicPeriod"/>
            </a:pPr>
            <a:r>
              <a:rPr lang="en-US" dirty="0" smtClean="0">
                <a:latin typeface="Arial Narrow" pitchFamily="34" charset="0"/>
              </a:rPr>
              <a:t>The field of OB is </a:t>
            </a:r>
            <a:r>
              <a:rPr lang="en-US" i="1" dirty="0" smtClean="0">
                <a:latin typeface="Arial Narrow" pitchFamily="34" charset="0"/>
              </a:rPr>
              <a:t>performance-oriented</a:t>
            </a:r>
            <a:endParaRPr lang="en-US" dirty="0" smtClean="0">
              <a:latin typeface="Arial Narrow" pitchFamily="34" charset="0"/>
            </a:endParaRPr>
          </a:p>
          <a:p>
            <a:pPr marL="609600" indent="-609600">
              <a:buSzPct val="95000"/>
              <a:buFont typeface="Wingdings" pitchFamily="2" charset="2"/>
              <a:buAutoNum type="arabicPeriod"/>
            </a:pPr>
            <a:r>
              <a:rPr lang="en-US" dirty="0" smtClean="0">
                <a:latin typeface="Arial Narrow" pitchFamily="34" charset="0"/>
              </a:rPr>
              <a:t>The role of the </a:t>
            </a:r>
            <a:r>
              <a:rPr lang="en-US" i="1" dirty="0" smtClean="0">
                <a:latin typeface="Arial Narrow" pitchFamily="34" charset="0"/>
              </a:rPr>
              <a:t>scientific method</a:t>
            </a:r>
            <a:r>
              <a:rPr lang="en-US" dirty="0" smtClean="0">
                <a:latin typeface="Arial Narrow" pitchFamily="34" charset="0"/>
              </a:rPr>
              <a:t> is important in studying variables and relationships</a:t>
            </a:r>
          </a:p>
          <a:p>
            <a:pPr marL="609600" indent="-609600">
              <a:buSzPct val="95000"/>
              <a:buFont typeface="Wingdings" pitchFamily="2" charset="2"/>
              <a:buAutoNum type="arabicPeriod"/>
            </a:pPr>
            <a:r>
              <a:rPr lang="en-US" dirty="0" smtClean="0">
                <a:latin typeface="Arial Narrow" pitchFamily="34" charset="0"/>
              </a:rPr>
              <a:t>OB has a distinctive </a:t>
            </a:r>
            <a:r>
              <a:rPr lang="en-US" i="1" dirty="0" smtClean="0">
                <a:latin typeface="Arial Narrow" pitchFamily="34" charset="0"/>
              </a:rPr>
              <a:t>applications orientation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5220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0B53AF9A-2A19-4BD5-A60F-6BC44F49473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8669338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16161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Focal Points of OB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2464" y="1752600"/>
            <a:ext cx="8347075" cy="4114800"/>
          </a:xfrm>
        </p:spPr>
        <p:txBody>
          <a:bodyPr/>
          <a:lstStyle/>
          <a:p>
            <a:pPr indent="457200"/>
            <a:r>
              <a:rPr lang="en-US" altLang="en-US" smtClean="0"/>
              <a:t>Jobs</a:t>
            </a:r>
          </a:p>
          <a:p>
            <a:pPr indent="457200"/>
            <a:r>
              <a:rPr lang="en-US" altLang="en-US" smtClean="0"/>
              <a:t>Work</a:t>
            </a:r>
          </a:p>
          <a:p>
            <a:pPr indent="457200"/>
            <a:r>
              <a:rPr lang="en-US" altLang="en-US" smtClean="0"/>
              <a:t>Absenteeism</a:t>
            </a:r>
          </a:p>
          <a:p>
            <a:pPr indent="457200"/>
            <a:r>
              <a:rPr lang="en-US" altLang="en-US" smtClean="0"/>
              <a:t>Employment turnover</a:t>
            </a:r>
          </a:p>
          <a:p>
            <a:pPr indent="457200"/>
            <a:r>
              <a:rPr lang="en-US" altLang="en-US" smtClean="0"/>
              <a:t>Productivity</a:t>
            </a:r>
          </a:p>
          <a:p>
            <a:pPr indent="457200"/>
            <a:r>
              <a:rPr lang="en-US" altLang="en-US" smtClean="0"/>
              <a:t>Human performance</a:t>
            </a:r>
          </a:p>
          <a:p>
            <a:pPr indent="457200"/>
            <a:r>
              <a:rPr lang="en-US" altLang="en-US" smtClean="0"/>
              <a:t>Management</a:t>
            </a:r>
          </a:p>
        </p:txBody>
      </p:sp>
      <p:pic>
        <p:nvPicPr>
          <p:cNvPr id="6150" name="Picture 6" descr="C:\Users\Bob Stretch\Pictures\Microsoft Clip Organizer\j0399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298576"/>
            <a:ext cx="2895600" cy="4340225"/>
          </a:xfrm>
          <a:prstGeom prst="rect">
            <a:avLst/>
          </a:prstGeom>
          <a:noFill/>
          <a:ln w="22225">
            <a:solidFill>
              <a:schemeClr val="accent4">
                <a:lumMod val="1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53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Goals of OB: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Systematically describe how people behave under a variety of conditions</a:t>
            </a:r>
          </a:p>
          <a:p>
            <a:r>
              <a:rPr lang="en-IN" dirty="0" smtClean="0"/>
              <a:t>To understand why people behave as  they do</a:t>
            </a:r>
          </a:p>
          <a:p>
            <a:r>
              <a:rPr lang="en-IN" dirty="0" smtClean="0"/>
              <a:t>To predict future employee behaviour</a:t>
            </a:r>
          </a:p>
          <a:p>
            <a:r>
              <a:rPr lang="en-IN" dirty="0" smtClean="0"/>
              <a:t>To control and develop human activity at work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1715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/>
          <a:lstStyle/>
          <a:p>
            <a:r>
              <a:rPr lang="en-US" altLang="zh-CN" sz="4000" b="1"/>
              <a:t>Challenges and Opportunities for OB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/>
              <a:t>1.Responding to Globalization</a:t>
            </a:r>
          </a:p>
          <a:p>
            <a:pPr lvl="1"/>
            <a:r>
              <a:rPr lang="en-US" altLang="zh-CN"/>
              <a:t>Increased foreign assignments</a:t>
            </a:r>
          </a:p>
          <a:p>
            <a:pPr lvl="1"/>
            <a:r>
              <a:rPr lang="en-US" altLang="zh-CN"/>
              <a:t>Working with people from different cultures</a:t>
            </a:r>
          </a:p>
          <a:p>
            <a:pPr lvl="1"/>
            <a:r>
              <a:rPr lang="en-US" altLang="zh-CN"/>
              <a:t>Coping with anticapitalism backlash</a:t>
            </a:r>
          </a:p>
          <a:p>
            <a:pPr lvl="1"/>
            <a:r>
              <a:rPr lang="en-US" altLang="zh-CN"/>
              <a:t>Overseeing movement of jobs to countries with low-cost labor</a:t>
            </a:r>
          </a:p>
          <a:p>
            <a:pPr lvl="1"/>
            <a:r>
              <a:rPr lang="en-US" altLang="zh-CN"/>
              <a:t>Managing people during the war on terror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4545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25625" y="914401"/>
            <a:ext cx="8540750" cy="5108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/>
              <a:t>2.Managing workforce diversity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Workforce diversity:</a:t>
            </a:r>
          </a:p>
          <a:p>
            <a:pPr lvl="2">
              <a:lnSpc>
                <a:spcPct val="90000"/>
              </a:lnSpc>
            </a:pPr>
            <a:r>
              <a:rPr lang="en-US" altLang="zh-CN" dirty="0"/>
              <a:t>Gender, race, national origin,  age, disability, 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Embracing diversity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Changing demographics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/>
              <a:t>Workforce diversity can increase creativity and innovation in organizations as well as improve decision making by providing different perspective </a:t>
            </a:r>
            <a:r>
              <a:rPr lang="en-US" altLang="zh-CN" dirty="0" smtClean="0"/>
              <a:t>on working as a team.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33163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25625" y="1371600"/>
            <a:ext cx="8540750" cy="5105400"/>
          </a:xfrm>
        </p:spPr>
        <p:txBody>
          <a:bodyPr/>
          <a:lstStyle/>
          <a:p>
            <a:r>
              <a:rPr lang="en-US" altLang="zh-CN" b="1"/>
              <a:t>3.Improving quality and productivity</a:t>
            </a:r>
          </a:p>
          <a:p>
            <a:pPr lvl="1"/>
            <a:r>
              <a:rPr lang="en-US" altLang="zh-CN"/>
              <a:t>“Almost all quality improvement comes via simplification of design, manufacturing, layout, processes, and procedures.”----Tom Peters</a:t>
            </a:r>
          </a:p>
          <a:p>
            <a:pPr lvl="1"/>
            <a:r>
              <a:rPr lang="en-US" altLang="zh-CN"/>
              <a:t>Today’s managers understand that success of any effort at improving quality and productivity must include their employees.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82188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/>
              <a:t>4.Improving people skills</a:t>
            </a:r>
          </a:p>
          <a:p>
            <a:r>
              <a:rPr lang="en-US" altLang="zh-CN"/>
              <a:t>We’ll present relevant concepts and theories that can help you explain and predict the behavior of people at work.</a:t>
            </a:r>
          </a:p>
          <a:p>
            <a:pPr lvl="1"/>
            <a:r>
              <a:rPr lang="en-US" altLang="zh-CN"/>
              <a:t>Learn a ways to motivate people</a:t>
            </a:r>
          </a:p>
          <a:p>
            <a:pPr lvl="1"/>
            <a:r>
              <a:rPr lang="en-US" altLang="zh-CN"/>
              <a:t>How to be a better communicator</a:t>
            </a:r>
          </a:p>
          <a:p>
            <a:pPr lvl="1"/>
            <a:r>
              <a:rPr lang="en-US" altLang="zh-CN"/>
              <a:t>How to create more effective teams</a:t>
            </a:r>
          </a:p>
          <a:p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61814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76400" y="304800"/>
            <a:ext cx="8991600" cy="6172200"/>
          </a:xfrm>
        </p:spPr>
        <p:txBody>
          <a:bodyPr/>
          <a:lstStyle/>
          <a:p>
            <a:r>
              <a:rPr lang="en-US" altLang="zh-CN" b="1" dirty="0"/>
              <a:t>5.Empowering people</a:t>
            </a:r>
          </a:p>
          <a:p>
            <a:pPr lvl="1"/>
            <a:r>
              <a:rPr lang="en-US" altLang="zh-CN" dirty="0"/>
              <a:t>Decision making is being pushed down to the operating level, where workers are being given the freedom to make choices about schedules and procedures and to solve work-related problems.</a:t>
            </a:r>
          </a:p>
          <a:p>
            <a:pPr lvl="1"/>
            <a:r>
              <a:rPr lang="en-US" altLang="zh-CN" dirty="0"/>
              <a:t>Self-management team</a:t>
            </a:r>
          </a:p>
          <a:p>
            <a:pPr lvl="1"/>
            <a:r>
              <a:rPr lang="en-US" altLang="zh-CN" dirty="0"/>
              <a:t>Managers are empowering </a:t>
            </a:r>
            <a:r>
              <a:rPr lang="en-US" altLang="zh-CN" dirty="0" smtClean="0"/>
              <a:t>employees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Managers-how to give up control</a:t>
            </a:r>
          </a:p>
          <a:p>
            <a:pPr lvl="1"/>
            <a:r>
              <a:rPr lang="en-US" altLang="zh-CN" dirty="0" smtClean="0"/>
              <a:t>Employees-how </a:t>
            </a:r>
            <a:r>
              <a:rPr lang="en-US" altLang="zh-CN" dirty="0"/>
              <a:t>to take responsibility for their work and make appropriate decisions</a:t>
            </a:r>
          </a:p>
          <a:p>
            <a:pPr lvl="1"/>
            <a:r>
              <a:rPr lang="en-US" altLang="zh-CN" dirty="0"/>
              <a:t>Leading style, power relationships, the way work is designed, the way organizations are structured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8597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76401" y="762001"/>
            <a:ext cx="8689975" cy="5260975"/>
          </a:xfrm>
        </p:spPr>
        <p:txBody>
          <a:bodyPr/>
          <a:lstStyle/>
          <a:p>
            <a:r>
              <a:rPr lang="en-US" altLang="zh-CN" b="1"/>
              <a:t>6.Stimulating innovation and change</a:t>
            </a:r>
          </a:p>
          <a:p>
            <a:pPr lvl="1"/>
            <a:r>
              <a:rPr lang="en-US" altLang="zh-CN"/>
              <a:t>Today’s successful organizations must foster innovation and master the art of change or they’ll become candidate for extinction.</a:t>
            </a:r>
          </a:p>
          <a:p>
            <a:pPr lvl="1"/>
            <a:r>
              <a:rPr lang="en-US" altLang="zh-CN"/>
              <a:t>An organization’s employees can be the impetus for innovation and change or they can be a majors stumbling block.</a:t>
            </a:r>
          </a:p>
          <a:p>
            <a:pPr lvl="1"/>
            <a:r>
              <a:rPr lang="en-US" altLang="zh-CN"/>
              <a:t>The challenge for managers is to stimulate their employees’ creativity and tolerance for change.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3162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UNIT-1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 smtClean="0">
                <a:solidFill>
                  <a:srgbClr val="FF0000"/>
                </a:solidFill>
              </a:rPr>
              <a:t>OVER VIEW OF ORGANIZATIONAL BEHAVIOR</a:t>
            </a:r>
            <a:endParaRPr lang="en-US" b="1" dirty="0" smtClean="0"/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1143000"/>
            <a:ext cx="9144000" cy="4876800"/>
          </a:xfrm>
        </p:spPr>
        <p:txBody>
          <a:bodyPr/>
          <a:lstStyle/>
          <a:p>
            <a:r>
              <a:rPr lang="en-US" altLang="zh-CN" b="1" dirty="0"/>
              <a:t>7.Coping with “temporariness”</a:t>
            </a:r>
          </a:p>
          <a:p>
            <a:pPr lvl="1"/>
            <a:r>
              <a:rPr lang="en-US" altLang="zh-CN" dirty="0"/>
              <a:t> Managing today would be more accurately described as long periods of ongoing change, interrupted occasionally by short periods of stability!</a:t>
            </a:r>
          </a:p>
          <a:p>
            <a:pPr lvl="1"/>
            <a:r>
              <a:rPr lang="en-US" altLang="zh-CN" dirty="0"/>
              <a:t>The actual jobs that workers perform are in a permanent state of flux.</a:t>
            </a:r>
          </a:p>
          <a:p>
            <a:pPr lvl="1"/>
            <a:r>
              <a:rPr lang="en-US" altLang="zh-CN" dirty="0"/>
              <a:t>So workers need to continually update their knowledge and skills to perform new job requirements.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40681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381000"/>
            <a:ext cx="9144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/>
              <a:t>8.Helping employees balance work/life conflicts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A number of forces have contributed to blurring the lines between employee work and personal lives.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First, the creation of global organizations means their world never sleeps.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Second, communication technology allows employee to do their work at home, in their car, or on the beach in </a:t>
            </a:r>
            <a:r>
              <a:rPr lang="en-US" altLang="zh-CN" dirty="0" smtClean="0"/>
              <a:t>Goa.</a:t>
            </a:r>
            <a:endParaRPr lang="en-US" altLang="zh-CN" dirty="0"/>
          </a:p>
          <a:p>
            <a:pPr lvl="1">
              <a:lnSpc>
                <a:spcPct val="90000"/>
              </a:lnSpc>
            </a:pPr>
            <a:r>
              <a:rPr lang="en-US" altLang="zh-CN" dirty="0"/>
              <a:t>Third, organizations are asking employees to put in longer hours.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Finally, fewer families have only a single breadwinner.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17693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25625" y="914400"/>
            <a:ext cx="8540750" cy="5410200"/>
          </a:xfrm>
        </p:spPr>
        <p:txBody>
          <a:bodyPr/>
          <a:lstStyle/>
          <a:p>
            <a:r>
              <a:rPr lang="en-US" altLang="zh-CN" b="1"/>
              <a:t>9.Declining employee loyalty</a:t>
            </a:r>
          </a:p>
          <a:p>
            <a:pPr lvl="1"/>
            <a:r>
              <a:rPr lang="en-US" altLang="zh-CN"/>
              <a:t>Beginning in the mid-1980s, in response to global competition, unfriendly takeovers, </a:t>
            </a:r>
            <a:r>
              <a:rPr lang="en-US" altLang="zh-CN" u="sng"/>
              <a:t>leveraged buyouts</a:t>
            </a:r>
            <a:r>
              <a:rPr lang="en-US" altLang="zh-CN"/>
              <a:t>, and the like, corporations began to discard traditional policies on job security, seniority and compensation.</a:t>
            </a:r>
          </a:p>
          <a:p>
            <a:pPr lvl="1"/>
            <a:r>
              <a:rPr lang="en-US" altLang="zh-CN"/>
              <a:t>An important OB challenge will be for managers to devise ways to motivate workers who feel less committed to their employers, while maintaining their organizations’ global competitiveness.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85682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25625" y="914401"/>
            <a:ext cx="8540750" cy="5108575"/>
          </a:xfrm>
        </p:spPr>
        <p:txBody>
          <a:bodyPr/>
          <a:lstStyle/>
          <a:p>
            <a:r>
              <a:rPr lang="en-US" altLang="zh-CN" b="1"/>
              <a:t>10.Improving ethical behavior</a:t>
            </a:r>
          </a:p>
          <a:p>
            <a:pPr lvl="1"/>
            <a:r>
              <a:rPr lang="en-US" altLang="zh-CN"/>
              <a:t>Members of organizations are increasingly finding themselves facing </a:t>
            </a:r>
            <a:r>
              <a:rPr lang="en-US" altLang="zh-CN" u="sng"/>
              <a:t>ethical dilemmas</a:t>
            </a:r>
            <a:r>
              <a:rPr lang="en-US" altLang="zh-CN"/>
              <a:t>, situations in which they are required to define right and wrong conduct.</a:t>
            </a:r>
          </a:p>
          <a:p>
            <a:pPr lvl="1"/>
            <a:r>
              <a:rPr lang="en-US" altLang="zh-CN"/>
              <a:t>In recent years, the line differentiating right from wrong has become even more blurred.</a:t>
            </a:r>
          </a:p>
          <a:p>
            <a:pPr lvl="1"/>
            <a:r>
              <a:rPr lang="en-US" altLang="zh-CN"/>
              <a:t>Managers and their organizations are writing and distributing codes of ethics to guide employees through ethical dilemmas.</a:t>
            </a:r>
          </a:p>
          <a:p>
            <a:pPr lvl="1"/>
            <a:endParaRPr lang="en-US" altLang="zh-CN"/>
          </a:p>
          <a:p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07180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5DF5FB2D-18F1-498C-B2C8-679916774DD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Implications for Managers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2463" y="1981200"/>
            <a:ext cx="6373812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/>
              <a:t>OB helps with:</a:t>
            </a:r>
          </a:p>
          <a:p>
            <a:pPr lvl="1" eaLnBrk="1" hangingPunct="1"/>
            <a:r>
              <a:rPr lang="en-US" altLang="en-US" sz="2400"/>
              <a:t>Insights to improve people skills</a:t>
            </a:r>
          </a:p>
          <a:p>
            <a:pPr lvl="1" eaLnBrk="1" hangingPunct="1"/>
            <a:r>
              <a:rPr lang="en-US" altLang="en-US" sz="2400"/>
              <a:t>Valuing of workforce diversity</a:t>
            </a:r>
          </a:p>
          <a:p>
            <a:pPr lvl="1" eaLnBrk="1" hangingPunct="1"/>
            <a:r>
              <a:rPr lang="en-US" altLang="en-US" sz="2400"/>
              <a:t>Empowering people and creating a positive work environment</a:t>
            </a:r>
          </a:p>
          <a:p>
            <a:pPr lvl="1" eaLnBrk="1" hangingPunct="1"/>
            <a:r>
              <a:rPr lang="en-US" altLang="en-US" sz="2400"/>
              <a:t>Dealing with labor shortages</a:t>
            </a:r>
          </a:p>
          <a:p>
            <a:pPr lvl="1" eaLnBrk="1" hangingPunct="1"/>
            <a:r>
              <a:rPr lang="en-US" altLang="en-US" sz="2400"/>
              <a:t>Coping in a world of temporariness</a:t>
            </a:r>
          </a:p>
          <a:p>
            <a:pPr lvl="1" eaLnBrk="1" hangingPunct="1"/>
            <a:r>
              <a:rPr lang="en-US" altLang="en-US" sz="2400"/>
              <a:t>Creating an ethically healthy work environment</a:t>
            </a:r>
          </a:p>
        </p:txBody>
      </p:sp>
      <p:pic>
        <p:nvPicPr>
          <p:cNvPr id="16389" name="Picture 4" descr="MPj040173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9033" y="2133601"/>
            <a:ext cx="2081213" cy="3121025"/>
          </a:xfrm>
          <a:prstGeom prst="rect">
            <a:avLst/>
          </a:prstGeom>
          <a:noFill/>
          <a:ln w="222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377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14F6D742-97C8-48DB-B184-842A604B2E4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" name="Slide Number Placeholder 4"/>
          <p:cNvSpPr txBox="1">
            <a:spLocks noGrp="1"/>
          </p:cNvSpPr>
          <p:nvPr/>
        </p:nvSpPr>
        <p:spPr bwMode="auto">
          <a:xfrm>
            <a:off x="8669338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16161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Contributing Disciplines </a:t>
            </a:r>
            <a:br>
              <a:rPr lang="en-US" altLang="en-US" sz="3600"/>
            </a:br>
            <a:r>
              <a:rPr lang="en-US" altLang="en-US" sz="3600"/>
              <a:t>to the OB Field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3048000" y="1371600"/>
          <a:ext cx="71628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245" name="Group 11"/>
          <p:cNvGrpSpPr>
            <a:grpSpLocks/>
          </p:cNvGrpSpPr>
          <p:nvPr/>
        </p:nvGrpSpPr>
        <p:grpSpPr bwMode="auto">
          <a:xfrm>
            <a:off x="2438401" y="1447801"/>
            <a:ext cx="2054225" cy="2341563"/>
            <a:chOff x="460255" y="326129"/>
            <a:chExt cx="2054352" cy="2340864"/>
          </a:xfrm>
        </p:grpSpPr>
        <p:sp>
          <p:nvSpPr>
            <p:cNvPr id="13" name="Rectangle 12"/>
            <p:cNvSpPr/>
            <p:nvPr/>
          </p:nvSpPr>
          <p:spPr>
            <a:xfrm>
              <a:off x="765074" y="326129"/>
              <a:ext cx="1749533" cy="23408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60255" y="326129"/>
              <a:ext cx="1749533" cy="234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0" rIns="170688" bIns="170688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accent4">
                      <a:lumMod val="10000"/>
                    </a:schemeClr>
                  </a:solidFill>
                </a:rPr>
                <a:t>Micro</a:t>
              </a:r>
              <a:r>
                <a:rPr lang="en-US" dirty="0">
                  <a:solidFill>
                    <a:schemeClr val="accent4">
                      <a:lumMod val="10000"/>
                    </a:schemeClr>
                  </a:solidFill>
                </a:rPr>
                <a:t>: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chemeClr val="accent4">
                      <a:lumMod val="10000"/>
                    </a:schemeClr>
                  </a:solidFill>
                </a:rPr>
                <a:t>The Individual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676900" y="3810000"/>
            <a:ext cx="1714500" cy="242728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2133600" y="4038600"/>
            <a:ext cx="2362200" cy="2427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0688" tIns="0" rIns="170688" bIns="170688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Macro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Groups &amp;</a:t>
            </a:r>
          </a:p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Organizations</a:t>
            </a:r>
          </a:p>
        </p:txBody>
      </p:sp>
      <p:sp useBgFill="1">
        <p:nvSpPr>
          <p:cNvPr id="20" name="Up-Down Arrow 19"/>
          <p:cNvSpPr/>
          <p:nvPr/>
        </p:nvSpPr>
        <p:spPr bwMode="auto">
          <a:xfrm>
            <a:off x="3124200" y="3200400"/>
            <a:ext cx="381000" cy="1219200"/>
          </a:xfrm>
          <a:prstGeom prst="upDownArrow">
            <a:avLst/>
          </a:prstGeom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8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457200"/>
            <a:ext cx="91440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/>
              <a:t>Psychology----individual</a:t>
            </a:r>
          </a:p>
          <a:p>
            <a:pPr lvl="1">
              <a:lnSpc>
                <a:spcPct val="90000"/>
              </a:lnSpc>
            </a:pPr>
            <a:r>
              <a:rPr lang="en-US" altLang="zh-CN" b="1"/>
              <a:t>learning, motivation, personality, emotions, </a:t>
            </a:r>
          </a:p>
          <a:p>
            <a:pPr lvl="1">
              <a:lnSpc>
                <a:spcPct val="90000"/>
              </a:lnSpc>
            </a:pPr>
            <a:r>
              <a:rPr lang="en-US" altLang="zh-CN" b="1"/>
              <a:t>perception, training, job satisfaction, leadership effectiveness, </a:t>
            </a:r>
          </a:p>
          <a:p>
            <a:pPr lvl="1">
              <a:lnSpc>
                <a:spcPct val="90000"/>
              </a:lnSpc>
            </a:pPr>
            <a:r>
              <a:rPr lang="en-US" altLang="zh-CN" b="1"/>
              <a:t>individual decision making, performance appraisal, attitude measurement, employee selection, </a:t>
            </a:r>
          </a:p>
          <a:p>
            <a:pPr lvl="1">
              <a:lnSpc>
                <a:spcPct val="90000"/>
              </a:lnSpc>
            </a:pPr>
            <a:r>
              <a:rPr lang="en-US" altLang="zh-CN" b="1"/>
              <a:t>work design, work stress</a:t>
            </a:r>
          </a:p>
          <a:p>
            <a:pPr>
              <a:lnSpc>
                <a:spcPct val="90000"/>
              </a:lnSpc>
            </a:pPr>
            <a:r>
              <a:rPr lang="en-US" altLang="zh-CN" b="1"/>
              <a:t>Social psychology----group </a:t>
            </a:r>
          </a:p>
          <a:p>
            <a:pPr lvl="1">
              <a:lnSpc>
                <a:spcPct val="90000"/>
              </a:lnSpc>
            </a:pPr>
            <a:r>
              <a:rPr lang="en-US" altLang="zh-CN" b="1"/>
              <a:t>Behavioral change, attitude change,</a:t>
            </a:r>
          </a:p>
          <a:p>
            <a:pPr lvl="1">
              <a:lnSpc>
                <a:spcPct val="90000"/>
              </a:lnSpc>
            </a:pPr>
            <a:r>
              <a:rPr lang="en-US" altLang="zh-CN" b="1"/>
              <a:t> communicate, </a:t>
            </a:r>
          </a:p>
          <a:p>
            <a:pPr lvl="1">
              <a:lnSpc>
                <a:spcPct val="90000"/>
              </a:lnSpc>
            </a:pPr>
            <a:r>
              <a:rPr lang="en-US" altLang="zh-CN" b="1"/>
              <a:t>group processes, </a:t>
            </a:r>
          </a:p>
          <a:p>
            <a:pPr lvl="1">
              <a:lnSpc>
                <a:spcPct val="90000"/>
              </a:lnSpc>
            </a:pPr>
            <a:r>
              <a:rPr lang="en-US" altLang="zh-CN" b="1"/>
              <a:t>group decision making</a:t>
            </a:r>
            <a:r>
              <a:rPr lang="en-US" altLang="zh-CN"/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934088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371601"/>
            <a:ext cx="8540750" cy="4651375"/>
          </a:xfrm>
        </p:spPr>
        <p:txBody>
          <a:bodyPr/>
          <a:lstStyle/>
          <a:p>
            <a:r>
              <a:rPr lang="en-US" altLang="zh-CN" b="1"/>
              <a:t>Sociology</a:t>
            </a:r>
          </a:p>
          <a:p>
            <a:pPr lvl="1"/>
            <a:r>
              <a:rPr lang="en-US" altLang="zh-CN" b="1"/>
              <a:t>Communication, power, conflict, intergroup behavior,                          ----group</a:t>
            </a:r>
          </a:p>
          <a:p>
            <a:pPr lvl="1"/>
            <a:r>
              <a:rPr lang="en-US" altLang="zh-CN" b="1"/>
              <a:t>formal organization theory, </a:t>
            </a:r>
          </a:p>
          <a:p>
            <a:pPr lvl="1"/>
            <a:r>
              <a:rPr lang="en-US" altLang="zh-CN" b="1"/>
              <a:t>organizational technology, </a:t>
            </a:r>
          </a:p>
          <a:p>
            <a:pPr lvl="1"/>
            <a:r>
              <a:rPr lang="en-US" altLang="zh-CN" b="1"/>
              <a:t>organizational change, </a:t>
            </a:r>
          </a:p>
          <a:p>
            <a:pPr lvl="1"/>
            <a:r>
              <a:rPr lang="en-US" altLang="zh-CN" b="1"/>
              <a:t>organizational culture     ----organization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4228127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838200"/>
            <a:ext cx="854075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/>
              <a:t>Anthropology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Comparative values,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comparative attitudes, 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cross-culture analysis,    ----group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organizational culture,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Organizational </a:t>
            </a:r>
            <a:r>
              <a:rPr lang="en-US" altLang="zh-CN" dirty="0" smtClean="0"/>
              <a:t>environment</a:t>
            </a:r>
            <a:r>
              <a:rPr lang="en-US" altLang="zh-CN" dirty="0"/>
              <a:t>,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Power                             ----organization system</a:t>
            </a:r>
          </a:p>
          <a:p>
            <a:pPr>
              <a:lnSpc>
                <a:spcPct val="90000"/>
              </a:lnSpc>
            </a:pPr>
            <a:r>
              <a:rPr lang="en-US" altLang="zh-CN" b="1" dirty="0"/>
              <a:t>Political science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Conflict,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/>
              <a:t>Intra organizational </a:t>
            </a:r>
            <a:r>
              <a:rPr lang="en-US" altLang="zh-CN" dirty="0"/>
              <a:t>politics, ----group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Power                              ----organization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717650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ORGANISATION AS A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30594"/>
            <a:ext cx="6878638" cy="52356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organization is </a:t>
            </a:r>
            <a:r>
              <a:rPr lang="en-US" dirty="0"/>
              <a:t>a system - made up of components which</a:t>
            </a:r>
          </a:p>
          <a:p>
            <a:pPr marL="0" indent="0">
              <a:buNone/>
            </a:pPr>
            <a:r>
              <a:rPr lang="en-US" dirty="0"/>
              <a:t>work together to achieve an overall goal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Systems approach to OB views the </a:t>
            </a:r>
            <a:r>
              <a:rPr lang="en-US" dirty="0" smtClean="0"/>
              <a:t>organization </a:t>
            </a:r>
            <a:r>
              <a:rPr lang="en-US" dirty="0"/>
              <a:t>as a united, purposeful</a:t>
            </a:r>
          </a:p>
          <a:p>
            <a:pPr marL="0" indent="0">
              <a:buNone/>
            </a:pPr>
            <a:r>
              <a:rPr lang="en-US" dirty="0"/>
              <a:t>system composed of interrelated parts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This approach gives managers a way of looking at </a:t>
            </a:r>
            <a:r>
              <a:rPr lang="en-US" dirty="0" smtClean="0"/>
              <a:t>the organization </a:t>
            </a:r>
            <a:r>
              <a:rPr lang="en-US" dirty="0"/>
              <a:t>as a whole, whole person, whole group, and the whole social system.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29</a:t>
            </a:fld>
            <a:endParaRPr lang="en-IN"/>
          </a:p>
        </p:txBody>
      </p:sp>
      <p:pic>
        <p:nvPicPr>
          <p:cNvPr id="5" name="Picture 4" descr="Systems &amp; Process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535608"/>
            <a:ext cx="3954834" cy="4039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3522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discuss: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1.1. What is organizational behavior? </a:t>
            </a:r>
          </a:p>
          <a:p>
            <a:r>
              <a:rPr lang="en-US" dirty="0" smtClean="0"/>
              <a:t>1.2. The three basic units of analysis in OB </a:t>
            </a:r>
          </a:p>
          <a:p>
            <a:r>
              <a:rPr lang="en-US" dirty="0" smtClean="0"/>
              <a:t>1.3. Replacing intuition with systematic study </a:t>
            </a:r>
          </a:p>
          <a:p>
            <a:r>
              <a:rPr lang="en-US" dirty="0" smtClean="0"/>
              <a:t>1.4. A review of a manager's job and its relation to the study of OB </a:t>
            </a:r>
          </a:p>
          <a:p>
            <a:r>
              <a:rPr lang="en-US" dirty="0" smtClean="0"/>
              <a:t>1.5. The characteristics of OB </a:t>
            </a:r>
          </a:p>
          <a:p>
            <a:r>
              <a:rPr lang="en-US" dirty="0" smtClean="0"/>
              <a:t>1.6. Development of OB </a:t>
            </a:r>
          </a:p>
          <a:p>
            <a:r>
              <a:rPr lang="en-US" dirty="0" smtClean="0"/>
              <a:t>1.7. Contributing disciplines to OB </a:t>
            </a:r>
          </a:p>
          <a:p>
            <a:r>
              <a:rPr lang="en-US" dirty="0" smtClean="0"/>
              <a:t>1.8. Management and OB in the 21st Century </a:t>
            </a:r>
          </a:p>
          <a:p>
            <a:r>
              <a:rPr lang="en-US" dirty="0" smtClean="0"/>
              <a:t>1.9. Organization as a system </a:t>
            </a:r>
          </a:p>
          <a:p>
            <a:r>
              <a:rPr lang="en-US" dirty="0" smtClean="0"/>
              <a:t>1.10. Ethics and Organizational Behavior </a:t>
            </a:r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39947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95729"/>
            <a:ext cx="9404723" cy="1400530"/>
          </a:xfrm>
        </p:spPr>
        <p:txBody>
          <a:bodyPr/>
          <a:lstStyle/>
          <a:p>
            <a:r>
              <a:rPr lang="en-US" dirty="0"/>
              <a:t>System approach to </a:t>
            </a:r>
            <a:r>
              <a:rPr lang="en-US" dirty="0" smtClean="0"/>
              <a:t>Organizational </a:t>
            </a:r>
            <a:r>
              <a:rPr lang="en-US" dirty="0" err="1"/>
              <a:t>Behaviour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30</a:t>
            </a:fld>
            <a:endParaRPr lang="en-IN"/>
          </a:p>
        </p:txBody>
      </p:sp>
      <p:pic>
        <p:nvPicPr>
          <p:cNvPr id="5" name="Content Placeholder 4" descr="The organisation as a system (Senior, 1997) | Download Scientific Diagra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761" y="1696259"/>
            <a:ext cx="7241457" cy="4999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1881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65" y="295729"/>
            <a:ext cx="9404723" cy="1400530"/>
          </a:xfrm>
        </p:spPr>
        <p:txBody>
          <a:bodyPr/>
          <a:lstStyle/>
          <a:p>
            <a:r>
              <a:rPr lang="en-US" b="1" dirty="0"/>
              <a:t>Model of the Business Professional for the </a:t>
            </a:r>
            <a:r>
              <a:rPr lang="en-US" b="1" dirty="0" smtClean="0"/>
              <a:t>2021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249228" cy="45543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Strong functional expertise: technical proficiency and cross-functional awareness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Ability to work in an unstructured, team environment.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Interpersonal competency and diversity-related skills.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Excellent negotiating and influencing skills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Outstanding information technology skills: PC/computer, internet and intranet.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Global/transnational perspective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Exceptional verbal (oral and written) communication skills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Critical thinking and analysis capabilities.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Ability to consistently deliver high performance.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Change agent skills and leadership capabilities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5467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24" y="128254"/>
            <a:ext cx="9770614" cy="1400530"/>
          </a:xfrm>
        </p:spPr>
        <p:txBody>
          <a:bodyPr/>
          <a:lstStyle/>
          <a:p>
            <a:r>
              <a:rPr lang="en-IN" dirty="0"/>
              <a:t>Ethics and Organizational </a:t>
            </a:r>
            <a:r>
              <a:rPr lang="en-IN" dirty="0" smtClean="0"/>
              <a:t>Behaviour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3484" y="1063416"/>
            <a:ext cx="6925869" cy="56526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296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an organization?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075903" cy="4533131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An </a:t>
            </a:r>
            <a:r>
              <a:rPr lang="en-US" dirty="0"/>
              <a:t>organization is a consciously coordinated social unit, composed of two or more people that functions on a relatively continuous basis to achieve a common goal or set of goals. </a:t>
            </a:r>
            <a:endParaRPr lang="en-IN" dirty="0"/>
          </a:p>
        </p:txBody>
      </p:sp>
      <p:pic>
        <p:nvPicPr>
          <p:cNvPr id="4" name="Content Placeholder 3" descr="Free Images : &lt;strong&gt;business&lt;/strong&gt; &lt;strong&gt;meeting&lt;/strong&gt;, communication, table, furnitur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4954" y="1690688"/>
            <a:ext cx="5844510" cy="38963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1951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organizational behavior? </a:t>
            </a:r>
            <a:br>
              <a:rPr lang="en-US" dirty="0" smtClean="0"/>
            </a:br>
            <a:endParaRPr lang="en-IN" dirty="0"/>
          </a:p>
        </p:txBody>
      </p:sp>
      <p:pic>
        <p:nvPicPr>
          <p:cNvPr id="6" name="Content Placeholder 5" descr="Group of diverse people having a &lt;strong&gt;business&lt;/strong&gt; &lt;strong&gt;meeting&lt;/strong&gt; | Free photo - 41415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6731" y="1690688"/>
            <a:ext cx="6524497" cy="4351338"/>
          </a:xfrm>
        </p:spPr>
      </p:pic>
      <p:sp>
        <p:nvSpPr>
          <p:cNvPr id="7" name="Rectangle 6"/>
          <p:cNvSpPr/>
          <p:nvPr/>
        </p:nvSpPr>
        <p:spPr>
          <a:xfrm>
            <a:off x="201562" y="2096642"/>
            <a:ext cx="49161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Organizational behavior is a field of study that investigates the impact that individuals, groups, and structure have on behavior within organization, for the purpose of applying such knowledge toward improving an organizations effectiveness. 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6840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OB?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16" y="1356852"/>
            <a:ext cx="9585624" cy="5176683"/>
          </a:xfrm>
        </p:spPr>
        <p:txBody>
          <a:bodyPr/>
          <a:lstStyle/>
          <a:p>
            <a:r>
              <a:rPr lang="en-US" sz="2400" dirty="0" smtClean="0"/>
              <a:t>Organization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is the study and application of knowledge about how people act within an organization. It is human tool for human benefit.- </a:t>
            </a:r>
            <a:r>
              <a:rPr lang="en-US" sz="2400" dirty="0" err="1" smtClean="0"/>
              <a:t>Newstrom</a:t>
            </a:r>
            <a:r>
              <a:rPr lang="en-US" sz="2400" dirty="0" smtClean="0"/>
              <a:t> &amp; Davis</a:t>
            </a:r>
          </a:p>
          <a:p>
            <a:r>
              <a:rPr lang="en-US" sz="2400" dirty="0" smtClean="0"/>
              <a:t>The study of human behavior, attitudes, and performance within an organizational setting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drawing on theory, methods, and principles from such disciplines as psychology, sociology, political science, and cultural anthropology</a:t>
            </a:r>
          </a:p>
          <a:p>
            <a:pPr lvl="1"/>
            <a:r>
              <a:rPr lang="en-US" sz="2400" dirty="0">
                <a:latin typeface="Arial Narrow" pitchFamily="34" charset="0"/>
              </a:rPr>
              <a:t>to learn about individual, groups, structure, and processes</a:t>
            </a:r>
          </a:p>
          <a:p>
            <a:endParaRPr lang="en-I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9044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4298088"/>
              </p:ext>
            </p:extLst>
          </p:nvPr>
        </p:nvGraphicFramePr>
        <p:xfrm>
          <a:off x="982579" y="339213"/>
          <a:ext cx="10609653" cy="6150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576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Goals of OB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25625" y="1447800"/>
            <a:ext cx="854075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/>
              <a:t>Explanation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If we are to understand a phenomenon</a:t>
            </a:r>
            <a:r>
              <a:rPr lang="en-US" altLang="zh-CN" dirty="0" smtClean="0"/>
              <a:t>, we </a:t>
            </a:r>
            <a:r>
              <a:rPr lang="en-US" altLang="zh-CN" dirty="0"/>
              <a:t>must begin by trying to explain it. We can then use this understanding to determine a cause.</a:t>
            </a:r>
          </a:p>
          <a:p>
            <a:pPr>
              <a:lnSpc>
                <a:spcPct val="90000"/>
              </a:lnSpc>
            </a:pPr>
            <a:r>
              <a:rPr lang="en-US" altLang="zh-CN" b="1" dirty="0"/>
              <a:t>Prediction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It seeks to determine what outcomes will result from a given action.</a:t>
            </a:r>
          </a:p>
          <a:p>
            <a:pPr>
              <a:lnSpc>
                <a:spcPct val="90000"/>
              </a:lnSpc>
            </a:pPr>
            <a:r>
              <a:rPr lang="en-US" altLang="zh-CN" b="1" dirty="0"/>
              <a:t>Contro</a:t>
            </a:r>
            <a:r>
              <a:rPr lang="en-US" altLang="zh-CN" dirty="0"/>
              <a:t>l 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The control objective is frequently seen by manager as the most valuable contribution the OB makes toward their effectiveness on the job.</a:t>
            </a:r>
            <a:endParaRPr lang="en-US" altLang="zh-CN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3019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 following questions true or false?</a:t>
            </a:r>
            <a:br>
              <a:rPr lang="en-US" dirty="0" smtClean="0"/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79F9-620A-454C-B44A-099229A02D1C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14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